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Proxima Nova"/>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16CE43-BC52-4E11-B3DC-885D44C3DBD8}">
  <a:tblStyle styleId="{CB16CE43-BC52-4E11-B3DC-885D44C3DB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roximaNova-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ProximaNova-italic.fntdata"/><Relationship Id="rId23" Type="http://schemas.openxmlformats.org/officeDocument/2006/relationships/slide" Target="slides/slide16.xml"/><Relationship Id="rId67" Type="http://schemas.openxmlformats.org/officeDocument/2006/relationships/font" Target="fonts/ProximaNova-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7ecaa1cb1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7ecaa1cb1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7ecaa1cb1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97ecaa1cb1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7ecaa1cb1_1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7ecaa1cb1_1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7ecaa1cb1_1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7ecaa1cb1_1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7ecaa1cb1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7ecaa1cb1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7ecaa1cb1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7ecaa1cb1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7ecaa1cb1_1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7ecaa1cb1_1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7ecaa1cb1_1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7ecaa1cb1_1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7ecaa1cb1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7ecaa1cb1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7ecaa1cb1_1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7ecaa1cb1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7ecaa1cb1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7ecaa1cb1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7ecaa1cb1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7ecaa1cb1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7ecaa1cb1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7ecaa1cb1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7ecaa1cb1_1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7ecaa1cb1_1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7ecaa1cb1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7ecaa1cb1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7ecaa1cb1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7ecaa1cb1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7ecaa1cb1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7ecaa1cb1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7ecaa1cb1_1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7ecaa1cb1_1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7ecaa1cb1_1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7ecaa1cb1_1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97ecaa1cb1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97ecaa1cb1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97ecaa1cb1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97ecaa1cb1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7ecaa1cb1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7ecaa1cb1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7ecaa1cb1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7ecaa1cb1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7ecaa1cb1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7ecaa1cb1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7ecaa1cb1_1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97ecaa1cb1_1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7ecaa1cb1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7ecaa1cb1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7ecaa1cb1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97ecaa1cb1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97ecaa1cb1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97ecaa1cb1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7ecaa1cb1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7ecaa1cb1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7ecaa1cb1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7ecaa1cb1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7ecaa1cb1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7ecaa1cb1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7ecaa1cb1_1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97ecaa1cb1_1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97ecaa1cb1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97ecaa1cb1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7ecaa1cb1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7ecaa1cb1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7ecaa1cb1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97ecaa1cb1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7ecaa1cb1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7ecaa1cb1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7ecaa1cb1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97ecaa1cb1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7ecaa1cb1_1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7ecaa1cb1_1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7ecaa1cb1_1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97ecaa1cb1_1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7ecaa1cb1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97ecaa1cb1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97ecaa1cb1_1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97ecaa1cb1_1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7ecaa1cb1_1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7ecaa1cb1_1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97ecaa1cb1_1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97ecaa1cb1_1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7ecaa1cb1_1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97ecaa1cb1_1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7ecaa1cb1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7ecaa1cb1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7ecaa1cb1_1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7ecaa1cb1_1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97ecaa1cb1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97ecaa1cb1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97ecaa1cb1_1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97ecaa1cb1_1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97ecaa1cb1_1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97ecaa1cb1_1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97ecaa1cb1_1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97ecaa1cb1_1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97ecaa1cb1_1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97ecaa1cb1_1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97ecaa1cb1_1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97ecaa1cb1_1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97ecaa1cb1_1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97ecaa1cb1_1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97ecaa1cb1_1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97ecaa1cb1_1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7ecaa1cb1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7ecaa1cb1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7ecaa1cb1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7ecaa1cb1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7ecaa1cb1_1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7ecaa1cb1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7ecaa1cb1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7ecaa1cb1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10.jpg"/></Relationships>
</file>

<file path=ppt/slides/_rels/slide57.xml.rels><?xml version="1.0" encoding="UTF-8" standalone="yes"?><Relationships xmlns="http://schemas.openxmlformats.org/package/2006/relationships"><Relationship Id="rId11" Type="http://schemas.openxmlformats.org/officeDocument/2006/relationships/hyperlink" Target="https://www.pythontutorial.net/" TargetMode="External"/><Relationship Id="rId10" Type="http://schemas.openxmlformats.org/officeDocument/2006/relationships/hyperlink" Target="https://docs.python.org/3/tutorial/index.html" TargetMode="External"/><Relationship Id="rId13" Type="http://schemas.openxmlformats.org/officeDocument/2006/relationships/hyperlink" Target="https://www.tutorialspoint.com/python/index.htm" TargetMode="External"/><Relationship Id="rId12" Type="http://schemas.openxmlformats.org/officeDocument/2006/relationships/hyperlink" Target="https://www.tutorialsteacher.com/python" TargetMode="External"/><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hyperlink" Target="https://www.python.org/downloads/" TargetMode="External"/><Relationship Id="rId4" Type="http://schemas.openxmlformats.org/officeDocument/2006/relationships/hyperlink" Target="https://youtu.be/i-MuSAwgwCU" TargetMode="External"/><Relationship Id="rId9" Type="http://schemas.openxmlformats.org/officeDocument/2006/relationships/hyperlink" Target="https://youtu.be/_uQrJ0TkZlc" TargetMode="External"/><Relationship Id="rId15" Type="http://schemas.openxmlformats.org/officeDocument/2006/relationships/hyperlink" Target="https://www.onlinegdb.com/" TargetMode="External"/><Relationship Id="rId14" Type="http://schemas.openxmlformats.org/officeDocument/2006/relationships/hyperlink" Target="https://www.w3schools.com/python/" TargetMode="External"/><Relationship Id="rId16" Type="http://schemas.openxmlformats.org/officeDocument/2006/relationships/image" Target="../media/image1.png"/><Relationship Id="rId5" Type="http://schemas.openxmlformats.org/officeDocument/2006/relationships/hyperlink" Target="https://classroom.google.com/c/NTE5NzI3NDA3NTU1/m/NjA4MjI3MDEwMTc5/details" TargetMode="External"/><Relationship Id="rId6" Type="http://schemas.openxmlformats.org/officeDocument/2006/relationships/hyperlink" Target="https://youtu.be/VC13MkENVoY" TargetMode="External"/><Relationship Id="rId7" Type="http://schemas.openxmlformats.org/officeDocument/2006/relationships/hyperlink" Target="https://youtu.be/GenKovl05YU" TargetMode="External"/><Relationship Id="rId8" Type="http://schemas.openxmlformats.org/officeDocument/2006/relationships/hyperlink" Target="https://youtu.be/riL_xn6BKD8"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Python Operators, </a:t>
            </a:r>
            <a:r>
              <a:rPr b="1" lang="en"/>
              <a:t>Strings and Data Manipulation</a:t>
            </a:r>
            <a:endParaRPr b="1"/>
          </a:p>
        </p:txBody>
      </p:sp>
      <p:sp>
        <p:nvSpPr>
          <p:cNvPr id="105" name="Google Shape;105;p25"/>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02</a:t>
            </a:r>
            <a:endParaRPr/>
          </a:p>
        </p:txBody>
      </p:sp>
      <p:pic>
        <p:nvPicPr>
          <p:cNvPr id="106" name="Google Shape;106;p2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[04]</a:t>
            </a:r>
            <a:endParaRPr b="1"/>
          </a:p>
        </p:txBody>
      </p:sp>
      <p:sp>
        <p:nvSpPr>
          <p:cNvPr id="169" name="Google Shape;169;p34"/>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SimulationDay02-04_JTB.py</a:t>
            </a:r>
            <a:endParaRPr b="1">
              <a:solidFill>
                <a:srgbClr val="000000"/>
              </a:solidFill>
            </a:endParaRPr>
          </a:p>
        </p:txBody>
      </p:sp>
      <p:pic>
        <p:nvPicPr>
          <p:cNvPr id="170" name="Google Shape;170;p3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71" name="Google Shape;171;p34"/>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5"/>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77" name="Google Shape;177;p35"/>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178" name="Google Shape;178;p35"/>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179" name="Google Shape;179;p35"/>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PS04_JTB.py</a:t>
            </a:r>
            <a:endParaRPr b="1">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The format() Method</a:t>
            </a:r>
            <a:endParaRPr b="1"/>
          </a:p>
        </p:txBody>
      </p:sp>
      <p:sp>
        <p:nvSpPr>
          <p:cNvPr id="185" name="Google Shape;185;p36"/>
          <p:cNvSpPr txBox="1"/>
          <p:nvPr>
            <p:ph idx="1" type="body"/>
          </p:nvPr>
        </p:nvSpPr>
        <p:spPr>
          <a:xfrm>
            <a:off x="311700" y="1457275"/>
            <a:ext cx="8520600" cy="2454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n">
                <a:solidFill>
                  <a:srgbClr val="000000"/>
                </a:solidFill>
              </a:rPr>
              <a:t>The format() method formats the specified value(s) and insert them inside the string's placeholder</a:t>
            </a:r>
            <a:endParaRPr>
              <a:solidFill>
                <a:srgbClr val="000000"/>
              </a:solidFill>
            </a:endParaRPr>
          </a:p>
          <a:p>
            <a:pPr indent="0" lvl="0" marL="457200" rtl="0" algn="l">
              <a:spcBef>
                <a:spcPts val="120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The placeholder is defined using curly brackets: {}</a:t>
            </a:r>
            <a:endParaRPr>
              <a:solidFill>
                <a:srgbClr val="000000"/>
              </a:solidFill>
            </a:endParaRPr>
          </a:p>
          <a:p>
            <a:pPr indent="0" lvl="0" marL="457200" rtl="0" algn="l">
              <a:spcBef>
                <a:spcPts val="120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The format() method returns the formatted string.</a:t>
            </a:r>
            <a:endParaRPr>
              <a:solidFill>
                <a:srgbClr val="000000"/>
              </a:solidFill>
            </a:endParaRPr>
          </a:p>
        </p:txBody>
      </p:sp>
      <p:pic>
        <p:nvPicPr>
          <p:cNvPr id="186" name="Google Shape;186;p3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The Placeholders</a:t>
            </a:r>
            <a:endParaRPr b="1"/>
          </a:p>
        </p:txBody>
      </p:sp>
      <p:sp>
        <p:nvSpPr>
          <p:cNvPr id="192" name="Google Shape;192;p37"/>
          <p:cNvSpPr txBox="1"/>
          <p:nvPr>
            <p:ph idx="1" type="body"/>
          </p:nvPr>
        </p:nvSpPr>
        <p:spPr>
          <a:xfrm>
            <a:off x="311700" y="1457275"/>
            <a:ext cx="8520600" cy="245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placeholders can be identified using named indexes {price}, numbered indexes {0}, or even empty placeholders {}.</a:t>
            </a:r>
            <a:endParaRPr>
              <a:solidFill>
                <a:srgbClr val="000000"/>
              </a:solidFill>
            </a:endParaRPr>
          </a:p>
        </p:txBody>
      </p:sp>
      <p:pic>
        <p:nvPicPr>
          <p:cNvPr id="193" name="Google Shape;193;p3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The Placeholders</a:t>
            </a:r>
            <a:endParaRPr b="1"/>
          </a:p>
        </p:txBody>
      </p:sp>
      <p:sp>
        <p:nvSpPr>
          <p:cNvPr id="199" name="Google Shape;199;p38"/>
          <p:cNvSpPr txBox="1"/>
          <p:nvPr>
            <p:ph idx="1" type="body"/>
          </p:nvPr>
        </p:nvSpPr>
        <p:spPr>
          <a:xfrm>
            <a:off x="311700" y="1457275"/>
            <a:ext cx="8520600" cy="245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Some placeholders: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:&lt; Left aligns the result (within the available space)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:&gt; Right aligns the result (within the available space)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	Percentage format</a:t>
            </a:r>
            <a:endParaRPr>
              <a:solidFill>
                <a:srgbClr val="000000"/>
              </a:solidFill>
            </a:endParaRPr>
          </a:p>
        </p:txBody>
      </p:sp>
      <p:pic>
        <p:nvPicPr>
          <p:cNvPr id="200" name="Google Shape;200;p3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Formatted String Literal using f-String</a:t>
            </a:r>
            <a:endParaRPr b="1"/>
          </a:p>
        </p:txBody>
      </p:sp>
      <p:sp>
        <p:nvSpPr>
          <p:cNvPr id="206" name="Google Shape;206;p39"/>
          <p:cNvSpPr txBox="1"/>
          <p:nvPr>
            <p:ph idx="1" type="body"/>
          </p:nvPr>
        </p:nvSpPr>
        <p:spPr>
          <a:xfrm>
            <a:off x="311700" y="1185075"/>
            <a:ext cx="8520600" cy="340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An f-string, or formatted string literal, is a feature introduced in Python 3.6 that allows for easier string formatting.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lets you embed expressions within string literals, making string formatting more concise and readable.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 create an f-string, you start the string with an 'f' or 'F' before the opening quote. Then, you can insert Python expressions or variables within curly braces {} within the string.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This method of string formatting with f-strings makes it easier to embed variables and expressions directly within a string.</a:t>
            </a:r>
            <a:endParaRPr>
              <a:solidFill>
                <a:srgbClr val="000000"/>
              </a:solidFill>
            </a:endParaRPr>
          </a:p>
        </p:txBody>
      </p:sp>
      <p:pic>
        <p:nvPicPr>
          <p:cNvPr id="207" name="Google Shape;207;p3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Datetime</a:t>
            </a:r>
            <a:endParaRPr b="1"/>
          </a:p>
        </p:txBody>
      </p:sp>
      <p:sp>
        <p:nvSpPr>
          <p:cNvPr id="213" name="Google Shape;213;p40"/>
          <p:cNvSpPr txBox="1"/>
          <p:nvPr>
            <p:ph idx="1" type="body"/>
          </p:nvPr>
        </p:nvSpPr>
        <p:spPr>
          <a:xfrm>
            <a:off x="311700" y="1025438"/>
            <a:ext cx="8520600" cy="352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datetime is a Python module that provides classes for working with dates and times.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allows you to manipulate and represent dates, times, and time intervals in a more convenient and human-readable format.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You can use the datetime module to perform various date and time-related operations, such as parsing and formatting dates, calculating time differences, working with time zones, and more.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It's a versatile module commonly used in applications that involve scheduling, event handling, or any task that requires dealing with dates and times.</a:t>
            </a:r>
            <a:endParaRPr>
              <a:solidFill>
                <a:srgbClr val="000000"/>
              </a:solidFill>
            </a:endParaRPr>
          </a:p>
        </p:txBody>
      </p:sp>
      <p:pic>
        <p:nvPicPr>
          <p:cNvPr id="214" name="Google Shape;214;p4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Datetime Classes</a:t>
            </a:r>
            <a:endParaRPr b="1"/>
          </a:p>
        </p:txBody>
      </p:sp>
      <p:sp>
        <p:nvSpPr>
          <p:cNvPr id="220" name="Google Shape;220;p41"/>
          <p:cNvSpPr txBox="1"/>
          <p:nvPr>
            <p:ph idx="1" type="body"/>
          </p:nvPr>
        </p:nvSpPr>
        <p:spPr>
          <a:xfrm>
            <a:off x="311700" y="1025438"/>
            <a:ext cx="8520600" cy="352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datetime.datetime: This class represents a specific date and time. It includes information about the year, month, day, hour, minute, second, and microsecond.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datetime.date: This class represents a date (year, month, and day) without the time component.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datetime.time: This class represents a time of day without the date component.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datetime.timedelta: This class represents a duration or time interval, which can be used for arithmetic operations on dates and times.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datetime.timezone: This class represents a fixed offset from UTC (Coordinated Universal Time) and can be used to represent time zones.</a:t>
            </a:r>
            <a:endParaRPr>
              <a:solidFill>
                <a:srgbClr val="000000"/>
              </a:solidFill>
            </a:endParaRPr>
          </a:p>
        </p:txBody>
      </p:sp>
      <p:pic>
        <p:nvPicPr>
          <p:cNvPr id="221" name="Google Shape;221;p41"/>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20"/>
              <a:t>Formatting Datetime w/ String Format Time Method / strftime()</a:t>
            </a:r>
            <a:endParaRPr b="1" sz="2220"/>
          </a:p>
        </p:txBody>
      </p:sp>
      <p:sp>
        <p:nvSpPr>
          <p:cNvPr id="227" name="Google Shape;227;p42"/>
          <p:cNvSpPr txBox="1"/>
          <p:nvPr>
            <p:ph idx="1" type="body"/>
          </p:nvPr>
        </p:nvSpPr>
        <p:spPr>
          <a:xfrm>
            <a:off x="311700" y="1025438"/>
            <a:ext cx="8520600" cy="352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the strftime() method is used to format date and time objects into strings based on a specified format. This method is available for datetime objects in the datetime module.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strftime() formats the current date and time into a string in the format specified by the argument "%Y-%m-%d %H:%M:%S". This format represents the year (4 digits), month (2 digits), day (2 digits), hours (24-hour format), minutes, and seconds.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You can use various directives (like %Y, %m, %d, %H, %M, %S, etc.) within strftime() to create different date and time formats according to your requirements.</a:t>
            </a:r>
            <a:endParaRPr>
              <a:solidFill>
                <a:srgbClr val="000000"/>
              </a:solidFill>
            </a:endParaRPr>
          </a:p>
        </p:txBody>
      </p:sp>
      <p:pic>
        <p:nvPicPr>
          <p:cNvPr id="228" name="Google Shape;228;p4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[05]</a:t>
            </a:r>
            <a:endParaRPr b="1"/>
          </a:p>
        </p:txBody>
      </p:sp>
      <p:sp>
        <p:nvSpPr>
          <p:cNvPr id="234" name="Google Shape;234;p43"/>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SimulationDay02-05_JTB.py</a:t>
            </a:r>
            <a:endParaRPr b="1">
              <a:solidFill>
                <a:srgbClr val="000000"/>
              </a:solidFill>
            </a:endParaRPr>
          </a:p>
        </p:txBody>
      </p:sp>
      <p:pic>
        <p:nvPicPr>
          <p:cNvPr id="235" name="Google Shape;235;p43"/>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36" name="Google Shape;236;p43"/>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
        <p:nvSpPr>
          <p:cNvPr id="112" name="Google Shape;1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String Operators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Output Formatting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Datetime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Operators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Categories of Operators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String Methods</a:t>
            </a:r>
            <a:endParaRPr>
              <a:solidFill>
                <a:srgbClr val="000000"/>
              </a:solidFill>
            </a:endParaRPr>
          </a:p>
        </p:txBody>
      </p:sp>
      <p:pic>
        <p:nvPicPr>
          <p:cNvPr id="113" name="Google Shape;113;p2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14" name="Google Shape;114;p26"/>
          <p:cNvPicPr preferRelativeResize="0"/>
          <p:nvPr/>
        </p:nvPicPr>
        <p:blipFill>
          <a:blip r:embed="rId4">
            <a:alphaModFix/>
          </a:blip>
          <a:stretch>
            <a:fillRect/>
          </a:stretch>
        </p:blipFill>
        <p:spPr>
          <a:xfrm>
            <a:off x="6196575" y="1346088"/>
            <a:ext cx="2528125" cy="3098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42" name="Google Shape;242;p44"/>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243" name="Google Shape;243;p44"/>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244" name="Google Shape;244;p44"/>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PS05_JTB.py</a:t>
            </a:r>
            <a:endParaRPr b="1">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03:</a:t>
            </a:r>
            <a:endParaRPr b="1"/>
          </a:p>
        </p:txBody>
      </p:sp>
      <p:sp>
        <p:nvSpPr>
          <p:cNvPr id="250" name="Google Shape;250;p45"/>
          <p:cNvSpPr txBox="1"/>
          <p:nvPr>
            <p:ph idx="1" type="body"/>
          </p:nvPr>
        </p:nvSpPr>
        <p:spPr>
          <a:xfrm>
            <a:off x="733050" y="1262425"/>
            <a:ext cx="4105200" cy="34164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b="1" lang="en" sz="2300">
                <a:solidFill>
                  <a:srgbClr val="000000"/>
                </a:solidFill>
              </a:rPr>
              <a:t>MONITOR MESSAGES</a:t>
            </a:r>
            <a:endParaRPr b="1" sz="2300">
              <a:solidFill>
                <a:srgbClr val="000000"/>
              </a:solidFill>
            </a:endParaRPr>
          </a:p>
          <a:p>
            <a:pPr indent="0" lvl="0" marL="0" rtl="0" algn="l">
              <a:spcBef>
                <a:spcPts val="1200"/>
              </a:spcBef>
              <a:spcAft>
                <a:spcPts val="1200"/>
              </a:spcAft>
              <a:buNone/>
            </a:pPr>
            <a:r>
              <a:rPr lang="en">
                <a:solidFill>
                  <a:srgbClr val="000000"/>
                </a:solidFill>
              </a:rPr>
              <a:t>Trainers should practice of overseeing and keeping track of communication exchanges between trainers and trainees. It involves observing the content and progress of messages sent and received, ensuring clarity, relevance, and appropriateness in the communication process. This monitoring helps trainers understand the trainees' needs, address concerns promptly, and maintain an effective, constructive dialogue during the training program.</a:t>
            </a:r>
            <a:endParaRPr>
              <a:solidFill>
                <a:srgbClr val="000000"/>
              </a:solidFill>
            </a:endParaRPr>
          </a:p>
        </p:txBody>
      </p:sp>
      <p:pic>
        <p:nvPicPr>
          <p:cNvPr id="251" name="Google Shape;251;p45"/>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52" name="Google Shape;252;p45"/>
          <p:cNvPicPr preferRelativeResize="0"/>
          <p:nvPr/>
        </p:nvPicPr>
        <p:blipFill>
          <a:blip r:embed="rId4">
            <a:alphaModFix/>
          </a:blip>
          <a:stretch>
            <a:fillRect/>
          </a:stretch>
        </p:blipFill>
        <p:spPr>
          <a:xfrm>
            <a:off x="4990650" y="1170125"/>
            <a:ext cx="4000949" cy="30424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Operators</a:t>
            </a:r>
            <a:endParaRPr b="1"/>
          </a:p>
        </p:txBody>
      </p:sp>
      <p:sp>
        <p:nvSpPr>
          <p:cNvPr id="258" name="Google Shape;25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Operators are special symbols that perform some operation on operands and returns the result.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For example, 5 + 6 is an expression where + is an operator that performs arithmetic add operation on numeric left operand 5 and the right side operand 6 and returns a sum of two operands as a result.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includes the operator module that includes underlying methods for each operator.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For example, the + operator calls the operator.add(a,b) method.</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259" name="Google Shape;259;p4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Categories of Operators</a:t>
            </a:r>
            <a:endParaRPr b="1"/>
          </a:p>
        </p:txBody>
      </p:sp>
      <p:sp>
        <p:nvSpPr>
          <p:cNvPr id="265" name="Google Shape;265;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Arithmetic Operators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Assignment Operators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Comparison Operators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Logical Operators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Identity Operators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Membership Test Operators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Bitwise Operators</a:t>
            </a:r>
            <a:endParaRPr>
              <a:solidFill>
                <a:srgbClr val="000000"/>
              </a:solidFill>
            </a:endParaRPr>
          </a:p>
        </p:txBody>
      </p:sp>
      <p:pic>
        <p:nvPicPr>
          <p:cNvPr id="266" name="Google Shape;266;p4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Arithmetic Operators</a:t>
            </a:r>
            <a:endParaRPr b="1"/>
          </a:p>
        </p:txBody>
      </p:sp>
      <p:sp>
        <p:nvSpPr>
          <p:cNvPr id="272" name="Google Shape;272;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Arithmetic operators perform the common mathematical operation on the numeric operands.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arithmetic operators return the type of result depends on the type of operands, as below.</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If either operand is a complex number, the result is converted to complex;</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If either operand is a floating point number, the result is converted to floating point;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If both operands are integers, then the result is an integer and no conversion is needed.</a:t>
            </a:r>
            <a:endParaRPr>
              <a:solidFill>
                <a:srgbClr val="000000"/>
              </a:solidFill>
            </a:endParaRPr>
          </a:p>
        </p:txBody>
      </p:sp>
      <p:pic>
        <p:nvPicPr>
          <p:cNvPr id="273" name="Google Shape;273;p4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Arithmetic Operators</a:t>
            </a:r>
            <a:endParaRPr b="1"/>
          </a:p>
        </p:txBody>
      </p:sp>
      <p:pic>
        <p:nvPicPr>
          <p:cNvPr id="279" name="Google Shape;279;p49"/>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80" name="Google Shape;280;p49"/>
          <p:cNvGraphicFramePr/>
          <p:nvPr/>
        </p:nvGraphicFramePr>
        <p:xfrm>
          <a:off x="513400" y="1008025"/>
          <a:ext cx="3000000" cy="3000000"/>
        </p:xfrm>
        <a:graphic>
          <a:graphicData uri="http://schemas.openxmlformats.org/drawingml/2006/table">
            <a:tbl>
              <a:tblPr>
                <a:noFill/>
                <a:tableStyleId>{CB16CE43-BC52-4E11-B3DC-885D44C3DBD8}</a:tableStyleId>
              </a:tblPr>
              <a:tblGrid>
                <a:gridCol w="1972300"/>
                <a:gridCol w="945825"/>
                <a:gridCol w="1824050"/>
                <a:gridCol w="3329425"/>
              </a:tblGrid>
              <a:tr h="396200">
                <a:tc>
                  <a:txBody>
                    <a:bodyPr/>
                    <a:lstStyle/>
                    <a:p>
                      <a:pPr indent="0" lvl="0" marL="0" rtl="0" algn="ctr">
                        <a:spcBef>
                          <a:spcPts val="0"/>
                        </a:spcBef>
                        <a:spcAft>
                          <a:spcPts val="0"/>
                        </a:spcAft>
                        <a:buNone/>
                      </a:pPr>
                      <a:r>
                        <a:rPr b="1" lang="en"/>
                        <a:t>Operation</a:t>
                      </a:r>
                      <a:endParaRPr b="1"/>
                    </a:p>
                  </a:txBody>
                  <a:tcPr marT="91425" marB="91425" marR="91425" marL="91425" anchor="ctr"/>
                </a:tc>
                <a:tc>
                  <a:txBody>
                    <a:bodyPr/>
                    <a:lstStyle/>
                    <a:p>
                      <a:pPr indent="0" lvl="0" marL="0" rtl="0" algn="ctr">
                        <a:spcBef>
                          <a:spcPts val="0"/>
                        </a:spcBef>
                        <a:spcAft>
                          <a:spcPts val="0"/>
                        </a:spcAft>
                        <a:buNone/>
                      </a:pPr>
                      <a:r>
                        <a:rPr b="1" lang="en"/>
                        <a:t>Operator</a:t>
                      </a:r>
                      <a:endParaRPr b="1"/>
                    </a:p>
                  </a:txBody>
                  <a:tcPr marT="91425" marB="91425" marR="91425" marL="91425" anchor="ctr"/>
                </a:tc>
                <a:tc>
                  <a:txBody>
                    <a:bodyPr/>
                    <a:lstStyle/>
                    <a:p>
                      <a:pPr indent="0" lvl="0" marL="0" rtl="0" algn="ctr">
                        <a:spcBef>
                          <a:spcPts val="0"/>
                        </a:spcBef>
                        <a:spcAft>
                          <a:spcPts val="0"/>
                        </a:spcAft>
                        <a:buNone/>
                      </a:pPr>
                      <a:r>
                        <a:rPr b="1" lang="en"/>
                        <a:t>Function</a:t>
                      </a:r>
                      <a:endParaRPr b="1"/>
                    </a:p>
                  </a:txBody>
                  <a:tcPr marT="91425" marB="91425" marR="91425" marL="91425" anchor="ct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l">
                        <a:spcBef>
                          <a:spcPts val="0"/>
                        </a:spcBef>
                        <a:spcAft>
                          <a:spcPts val="0"/>
                        </a:spcAft>
                        <a:buNone/>
                      </a:pPr>
                      <a:r>
                        <a:rPr lang="en"/>
                        <a:t>Addition: Sum of two operands</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l">
                        <a:spcBef>
                          <a:spcPts val="0"/>
                        </a:spcBef>
                        <a:spcAft>
                          <a:spcPts val="0"/>
                        </a:spcAft>
                        <a:buNone/>
                      </a:pPr>
                      <a:r>
                        <a:rPr lang="en"/>
                        <a:t>operator.add(x,y)</a:t>
                      </a:r>
                      <a:endParaRPr/>
                    </a:p>
                  </a:txBody>
                  <a:tcPr marT="91425" marB="91425" marR="91425" marL="91425" anchor="ctr"/>
                </a:tc>
                <a:tc>
                  <a:txBody>
                    <a:bodyPr/>
                    <a:lstStyle/>
                    <a:p>
                      <a:pPr indent="0" lvl="0" marL="0" rtl="0" algn="l">
                        <a:spcBef>
                          <a:spcPts val="0"/>
                        </a:spcBef>
                        <a:spcAft>
                          <a:spcPts val="0"/>
                        </a:spcAft>
                        <a:buNone/>
                      </a:pPr>
                      <a:r>
                        <a:rPr lang="en"/>
                        <a:t>&gt;&gt;&gt; x=5; y=7</a:t>
                      </a:r>
                      <a:endParaRPr/>
                    </a:p>
                    <a:p>
                      <a:pPr indent="0" lvl="0" marL="0" rtl="0" algn="l">
                        <a:spcBef>
                          <a:spcPts val="0"/>
                        </a:spcBef>
                        <a:spcAft>
                          <a:spcPts val="0"/>
                        </a:spcAft>
                        <a:buNone/>
                      </a:pPr>
                      <a:r>
                        <a:rPr lang="en"/>
                        <a:t>&gt;&gt;&gt; x+y</a:t>
                      </a:r>
                      <a:endParaRPr/>
                    </a:p>
                    <a:p>
                      <a:pPr indent="0" lvl="0" marL="0" rtl="0" algn="l">
                        <a:spcBef>
                          <a:spcPts val="0"/>
                        </a:spcBef>
                        <a:spcAft>
                          <a:spcPts val="0"/>
                        </a:spcAft>
                        <a:buNone/>
                      </a:pPr>
                      <a:r>
                        <a:rPr lang="en"/>
                        <a:t>12</a:t>
                      </a:r>
                      <a:endParaRPr/>
                    </a:p>
                    <a:p>
                      <a:pPr indent="0" lvl="0" marL="0" rtl="0" algn="l">
                        <a:spcBef>
                          <a:spcPts val="0"/>
                        </a:spcBef>
                        <a:spcAft>
                          <a:spcPts val="0"/>
                        </a:spcAft>
                        <a:buNone/>
                      </a:pPr>
                      <a:r>
                        <a:rPr lang="en"/>
                        <a:t>&gt;&gt;&gt; import operator</a:t>
                      </a:r>
                      <a:endParaRPr/>
                    </a:p>
                    <a:p>
                      <a:pPr indent="0" lvl="0" marL="0" rtl="0" algn="l">
                        <a:spcBef>
                          <a:spcPts val="0"/>
                        </a:spcBef>
                        <a:spcAft>
                          <a:spcPts val="0"/>
                        </a:spcAft>
                        <a:buNone/>
                      </a:pPr>
                      <a:r>
                        <a:rPr lang="en"/>
                        <a:t>&gt;&gt;&gt; operator.add(5,7)</a:t>
                      </a:r>
                      <a:endParaRPr/>
                    </a:p>
                    <a:p>
                      <a:pPr indent="0" lvl="0" marL="0" rtl="0" algn="l">
                        <a:spcBef>
                          <a:spcPts val="0"/>
                        </a:spcBef>
                        <a:spcAft>
                          <a:spcPts val="0"/>
                        </a:spcAft>
                        <a:buNone/>
                      </a:pPr>
                      <a:r>
                        <a:rPr lang="en"/>
                        <a:t>12</a:t>
                      </a:r>
                      <a:endParaRPr/>
                    </a:p>
                  </a:txBody>
                  <a:tcPr marT="91425" marB="91425" marR="91425" marL="91425" anchor="ctr"/>
                </a:tc>
              </a:tr>
              <a:tr h="381000">
                <a:tc>
                  <a:txBody>
                    <a:bodyPr/>
                    <a:lstStyle/>
                    <a:p>
                      <a:pPr indent="0" lvl="0" marL="0" rtl="0" algn="l">
                        <a:spcBef>
                          <a:spcPts val="0"/>
                        </a:spcBef>
                        <a:spcAft>
                          <a:spcPts val="0"/>
                        </a:spcAft>
                        <a:buNone/>
                      </a:pPr>
                      <a:r>
                        <a:rPr lang="en"/>
                        <a:t>Subtraction: First operand is subtracted by the second operand</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l">
                        <a:spcBef>
                          <a:spcPts val="0"/>
                        </a:spcBef>
                        <a:spcAft>
                          <a:spcPts val="0"/>
                        </a:spcAft>
                        <a:buNone/>
                      </a:pPr>
                      <a:r>
                        <a:rPr lang="en"/>
                        <a:t>operator.sub(x,y)</a:t>
                      </a:r>
                      <a:endParaRPr/>
                    </a:p>
                  </a:txBody>
                  <a:tcPr marT="91425" marB="91425" marR="91425" marL="91425" anchor="ctr"/>
                </a:tc>
                <a:tc>
                  <a:txBody>
                    <a:bodyPr/>
                    <a:lstStyle/>
                    <a:p>
                      <a:pPr indent="0" lvl="0" marL="0" rtl="0" algn="l">
                        <a:spcBef>
                          <a:spcPts val="0"/>
                        </a:spcBef>
                        <a:spcAft>
                          <a:spcPts val="0"/>
                        </a:spcAft>
                        <a:buNone/>
                      </a:pPr>
                      <a:r>
                        <a:rPr lang="en"/>
                        <a:t>&gt;&gt;&gt; x=12; y=3</a:t>
                      </a:r>
                      <a:endParaRPr/>
                    </a:p>
                    <a:p>
                      <a:pPr indent="0" lvl="0" marL="0" rtl="0" algn="l">
                        <a:spcBef>
                          <a:spcPts val="0"/>
                        </a:spcBef>
                        <a:spcAft>
                          <a:spcPts val="0"/>
                        </a:spcAft>
                        <a:buNone/>
                      </a:pPr>
                      <a:r>
                        <a:rPr lang="en"/>
                        <a:t>&gt;&gt;&gt; x-y</a:t>
                      </a:r>
                      <a:endParaRPr/>
                    </a:p>
                    <a:p>
                      <a:pPr indent="0" lvl="0" marL="0" rtl="0" algn="l">
                        <a:spcBef>
                          <a:spcPts val="0"/>
                        </a:spcBef>
                        <a:spcAft>
                          <a:spcPts val="0"/>
                        </a:spcAft>
                        <a:buNone/>
                      </a:pPr>
                      <a:r>
                        <a:rPr lang="en"/>
                        <a:t>9</a:t>
                      </a:r>
                      <a:endParaRPr/>
                    </a:p>
                    <a:p>
                      <a:pPr indent="0" lvl="0" marL="0" rtl="0" algn="l">
                        <a:spcBef>
                          <a:spcPts val="0"/>
                        </a:spcBef>
                        <a:spcAft>
                          <a:spcPts val="0"/>
                        </a:spcAft>
                        <a:buNone/>
                      </a:pPr>
                      <a:r>
                        <a:rPr lang="en"/>
                        <a:t>&gt;&gt;&gt; import operator</a:t>
                      </a:r>
                      <a:endParaRPr/>
                    </a:p>
                    <a:p>
                      <a:pPr indent="0" lvl="0" marL="0" rtl="0" algn="l">
                        <a:spcBef>
                          <a:spcPts val="0"/>
                        </a:spcBef>
                        <a:spcAft>
                          <a:spcPts val="0"/>
                        </a:spcAft>
                        <a:buNone/>
                      </a:pPr>
                      <a:r>
                        <a:rPr lang="en"/>
                        <a:t>&gt;&gt;&gt; operator.sub(12,3)</a:t>
                      </a:r>
                      <a:endParaRPr/>
                    </a:p>
                    <a:p>
                      <a:pPr indent="0" lvl="0" marL="0" rtl="0" algn="l">
                        <a:spcBef>
                          <a:spcPts val="0"/>
                        </a:spcBef>
                        <a:spcAft>
                          <a:spcPts val="0"/>
                        </a:spcAft>
                        <a:buNone/>
                      </a:pPr>
                      <a:r>
                        <a:rPr lang="en"/>
                        <a:t>9</a:t>
                      </a:r>
                      <a:endParaRPr/>
                    </a:p>
                  </a:txBody>
                  <a:tcPr marT="91425" marB="91425" marR="91425" marL="91425"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Arithmetic Operators</a:t>
            </a:r>
            <a:endParaRPr b="1"/>
          </a:p>
        </p:txBody>
      </p:sp>
      <p:pic>
        <p:nvPicPr>
          <p:cNvPr id="286" name="Google Shape;286;p50"/>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87" name="Google Shape;287;p50"/>
          <p:cNvGraphicFramePr/>
          <p:nvPr/>
        </p:nvGraphicFramePr>
        <p:xfrm>
          <a:off x="513400" y="1008025"/>
          <a:ext cx="3000000" cy="3000000"/>
        </p:xfrm>
        <a:graphic>
          <a:graphicData uri="http://schemas.openxmlformats.org/drawingml/2006/table">
            <a:tbl>
              <a:tblPr>
                <a:noFill/>
                <a:tableStyleId>{CB16CE43-BC52-4E11-B3DC-885D44C3DBD8}</a:tableStyleId>
              </a:tblPr>
              <a:tblGrid>
                <a:gridCol w="1972300"/>
                <a:gridCol w="945825"/>
                <a:gridCol w="1824050"/>
                <a:gridCol w="3329425"/>
              </a:tblGrid>
              <a:tr h="396200">
                <a:tc>
                  <a:txBody>
                    <a:bodyPr/>
                    <a:lstStyle/>
                    <a:p>
                      <a:pPr indent="0" lvl="0" marL="0" rtl="0" algn="ctr">
                        <a:spcBef>
                          <a:spcPts val="0"/>
                        </a:spcBef>
                        <a:spcAft>
                          <a:spcPts val="0"/>
                        </a:spcAft>
                        <a:buNone/>
                      </a:pPr>
                      <a:r>
                        <a:rPr b="1" lang="en"/>
                        <a:t>Operation</a:t>
                      </a:r>
                      <a:endParaRPr b="1"/>
                    </a:p>
                  </a:txBody>
                  <a:tcPr marT="91425" marB="91425" marR="91425" marL="91425" anchor="ctr"/>
                </a:tc>
                <a:tc>
                  <a:txBody>
                    <a:bodyPr/>
                    <a:lstStyle/>
                    <a:p>
                      <a:pPr indent="0" lvl="0" marL="0" rtl="0" algn="ctr">
                        <a:spcBef>
                          <a:spcPts val="0"/>
                        </a:spcBef>
                        <a:spcAft>
                          <a:spcPts val="0"/>
                        </a:spcAft>
                        <a:buNone/>
                      </a:pPr>
                      <a:r>
                        <a:rPr b="1" lang="en"/>
                        <a:t>Operator</a:t>
                      </a:r>
                      <a:endParaRPr b="1"/>
                    </a:p>
                  </a:txBody>
                  <a:tcPr marT="91425" marB="91425" marR="91425" marL="91425" anchor="ctr"/>
                </a:tc>
                <a:tc>
                  <a:txBody>
                    <a:bodyPr/>
                    <a:lstStyle/>
                    <a:p>
                      <a:pPr indent="0" lvl="0" marL="0" rtl="0" algn="ctr">
                        <a:spcBef>
                          <a:spcPts val="0"/>
                        </a:spcBef>
                        <a:spcAft>
                          <a:spcPts val="0"/>
                        </a:spcAft>
                        <a:buNone/>
                      </a:pPr>
                      <a:r>
                        <a:rPr b="1" lang="en"/>
                        <a:t>Function</a:t>
                      </a:r>
                      <a:endParaRPr b="1"/>
                    </a:p>
                  </a:txBody>
                  <a:tcPr marT="91425" marB="91425" marR="91425" marL="91425" anchor="ct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l">
                        <a:spcBef>
                          <a:spcPts val="0"/>
                        </a:spcBef>
                        <a:spcAft>
                          <a:spcPts val="0"/>
                        </a:spcAft>
                        <a:buNone/>
                      </a:pPr>
                      <a:r>
                        <a:rPr lang="en"/>
                        <a:t>Multiplication: Multiply the given operands</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l">
                        <a:spcBef>
                          <a:spcPts val="0"/>
                        </a:spcBef>
                        <a:spcAft>
                          <a:spcPts val="0"/>
                        </a:spcAft>
                        <a:buNone/>
                      </a:pPr>
                      <a:r>
                        <a:rPr lang="en"/>
                        <a:t>operator.mul(x,y)</a:t>
                      </a:r>
                      <a:endParaRPr/>
                    </a:p>
                  </a:txBody>
                  <a:tcPr marT="91425" marB="91425" marR="91425" marL="91425" anchor="ctr"/>
                </a:tc>
                <a:tc>
                  <a:txBody>
                    <a:bodyPr/>
                    <a:lstStyle/>
                    <a:p>
                      <a:pPr indent="0" lvl="0" marL="0" rtl="0" algn="l">
                        <a:spcBef>
                          <a:spcPts val="0"/>
                        </a:spcBef>
                        <a:spcAft>
                          <a:spcPts val="0"/>
                        </a:spcAft>
                        <a:buNone/>
                      </a:pPr>
                      <a:r>
                        <a:rPr lang="en"/>
                        <a:t>&gt;&gt;&gt; x=5; y=7</a:t>
                      </a:r>
                      <a:endParaRPr/>
                    </a:p>
                    <a:p>
                      <a:pPr indent="0" lvl="0" marL="0" rtl="0" algn="l">
                        <a:spcBef>
                          <a:spcPts val="0"/>
                        </a:spcBef>
                        <a:spcAft>
                          <a:spcPts val="0"/>
                        </a:spcAft>
                        <a:buNone/>
                      </a:pPr>
                      <a:r>
                        <a:rPr lang="en"/>
                        <a:t>&gt;&gt;&gt; x*y</a:t>
                      </a:r>
                      <a:endParaRPr/>
                    </a:p>
                    <a:p>
                      <a:pPr indent="0" lvl="0" marL="0" rtl="0" algn="l">
                        <a:spcBef>
                          <a:spcPts val="0"/>
                        </a:spcBef>
                        <a:spcAft>
                          <a:spcPts val="0"/>
                        </a:spcAft>
                        <a:buNone/>
                      </a:pPr>
                      <a:r>
                        <a:rPr lang="en"/>
                        <a:t>35</a:t>
                      </a:r>
                      <a:endParaRPr/>
                    </a:p>
                    <a:p>
                      <a:pPr indent="0" lvl="0" marL="0" rtl="0" algn="l">
                        <a:spcBef>
                          <a:spcPts val="0"/>
                        </a:spcBef>
                        <a:spcAft>
                          <a:spcPts val="0"/>
                        </a:spcAft>
                        <a:buNone/>
                      </a:pPr>
                      <a:r>
                        <a:rPr lang="en"/>
                        <a:t>&gt;&gt;&gt; import operator</a:t>
                      </a:r>
                      <a:endParaRPr/>
                    </a:p>
                    <a:p>
                      <a:pPr indent="0" lvl="0" marL="0" rtl="0" algn="l">
                        <a:spcBef>
                          <a:spcPts val="0"/>
                        </a:spcBef>
                        <a:spcAft>
                          <a:spcPts val="0"/>
                        </a:spcAft>
                        <a:buNone/>
                      </a:pPr>
                      <a:r>
                        <a:rPr lang="en"/>
                        <a:t>&gt;&gt;&gt; operator.mul(5,7)</a:t>
                      </a:r>
                      <a:endParaRPr/>
                    </a:p>
                    <a:p>
                      <a:pPr indent="0" lvl="0" marL="0" rtl="0" algn="l">
                        <a:spcBef>
                          <a:spcPts val="0"/>
                        </a:spcBef>
                        <a:spcAft>
                          <a:spcPts val="0"/>
                        </a:spcAft>
                        <a:buNone/>
                      </a:pPr>
                      <a:r>
                        <a:rPr lang="en"/>
                        <a:t>35</a:t>
                      </a:r>
                      <a:endParaRPr/>
                    </a:p>
                  </a:txBody>
                  <a:tcPr marT="91425" marB="91425" marR="91425" marL="91425" anchor="ctr"/>
                </a:tc>
              </a:tr>
              <a:tr h="381000">
                <a:tc>
                  <a:txBody>
                    <a:bodyPr/>
                    <a:lstStyle/>
                    <a:p>
                      <a:pPr indent="0" lvl="0" marL="0" rtl="0" algn="l">
                        <a:spcBef>
                          <a:spcPts val="0"/>
                        </a:spcBef>
                        <a:spcAft>
                          <a:spcPts val="0"/>
                        </a:spcAft>
                        <a:buNone/>
                      </a:pPr>
                      <a:r>
                        <a:rPr lang="en"/>
                        <a:t>Exponentiation: First operand is raised to the power of the second operand</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l">
                        <a:spcBef>
                          <a:spcPts val="0"/>
                        </a:spcBef>
                        <a:spcAft>
                          <a:spcPts val="0"/>
                        </a:spcAft>
                        <a:buNone/>
                      </a:pPr>
                      <a:r>
                        <a:rPr lang="en"/>
                        <a:t>operator.pow(x,y)</a:t>
                      </a:r>
                      <a:endParaRPr/>
                    </a:p>
                  </a:txBody>
                  <a:tcPr marT="91425" marB="91425" marR="91425" marL="91425" anchor="ctr"/>
                </a:tc>
                <a:tc>
                  <a:txBody>
                    <a:bodyPr/>
                    <a:lstStyle/>
                    <a:p>
                      <a:pPr indent="0" lvl="0" marL="0" rtl="0" algn="l">
                        <a:spcBef>
                          <a:spcPts val="0"/>
                        </a:spcBef>
                        <a:spcAft>
                          <a:spcPts val="0"/>
                        </a:spcAft>
                        <a:buNone/>
                      </a:pPr>
                      <a:r>
                        <a:rPr lang="en"/>
                        <a:t>&gt;&gt;&gt; x=3; y=2</a:t>
                      </a:r>
                      <a:endParaRPr/>
                    </a:p>
                    <a:p>
                      <a:pPr indent="0" lvl="0" marL="0" rtl="0" algn="l">
                        <a:spcBef>
                          <a:spcPts val="0"/>
                        </a:spcBef>
                        <a:spcAft>
                          <a:spcPts val="0"/>
                        </a:spcAft>
                        <a:buNone/>
                      </a:pPr>
                      <a:r>
                        <a:rPr lang="en"/>
                        <a:t>&gt;&gt;&gt; x**y</a:t>
                      </a:r>
                      <a:endParaRPr/>
                    </a:p>
                    <a:p>
                      <a:pPr indent="0" lvl="0" marL="0" rtl="0" algn="l">
                        <a:spcBef>
                          <a:spcPts val="0"/>
                        </a:spcBef>
                        <a:spcAft>
                          <a:spcPts val="0"/>
                        </a:spcAft>
                        <a:buNone/>
                      </a:pPr>
                      <a:r>
                        <a:rPr lang="en"/>
                        <a:t>9</a:t>
                      </a:r>
                      <a:endParaRPr/>
                    </a:p>
                    <a:p>
                      <a:pPr indent="0" lvl="0" marL="0" rtl="0" algn="l">
                        <a:spcBef>
                          <a:spcPts val="0"/>
                        </a:spcBef>
                        <a:spcAft>
                          <a:spcPts val="0"/>
                        </a:spcAft>
                        <a:buNone/>
                      </a:pPr>
                      <a:r>
                        <a:rPr lang="en"/>
                        <a:t>&gt;&gt;&gt; import operator</a:t>
                      </a:r>
                      <a:endParaRPr/>
                    </a:p>
                    <a:p>
                      <a:pPr indent="0" lvl="0" marL="0" rtl="0" algn="l">
                        <a:spcBef>
                          <a:spcPts val="0"/>
                        </a:spcBef>
                        <a:spcAft>
                          <a:spcPts val="0"/>
                        </a:spcAft>
                        <a:buNone/>
                      </a:pPr>
                      <a:r>
                        <a:rPr lang="en"/>
                        <a:t>&gt;&gt;&gt; operator.pow(3,2)</a:t>
                      </a:r>
                      <a:endParaRPr/>
                    </a:p>
                    <a:p>
                      <a:pPr indent="0" lvl="0" marL="0" rtl="0" algn="l">
                        <a:spcBef>
                          <a:spcPts val="0"/>
                        </a:spcBef>
                        <a:spcAft>
                          <a:spcPts val="0"/>
                        </a:spcAft>
                        <a:buNone/>
                      </a:pPr>
                      <a:r>
                        <a:rPr lang="en"/>
                        <a:t>9</a:t>
                      </a:r>
                      <a:endParaRPr/>
                    </a:p>
                  </a:txBody>
                  <a:tcPr marT="91425" marB="91425" marR="91425" marL="91425"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Arithmetic Operators</a:t>
            </a:r>
            <a:endParaRPr b="1"/>
          </a:p>
        </p:txBody>
      </p:sp>
      <p:pic>
        <p:nvPicPr>
          <p:cNvPr id="293" name="Google Shape;293;p51"/>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94" name="Google Shape;294;p51"/>
          <p:cNvGraphicFramePr/>
          <p:nvPr/>
        </p:nvGraphicFramePr>
        <p:xfrm>
          <a:off x="513400" y="1008025"/>
          <a:ext cx="3000000" cy="3000000"/>
        </p:xfrm>
        <a:graphic>
          <a:graphicData uri="http://schemas.openxmlformats.org/drawingml/2006/table">
            <a:tbl>
              <a:tblPr>
                <a:noFill/>
                <a:tableStyleId>{CB16CE43-BC52-4E11-B3DC-885D44C3DBD8}</a:tableStyleId>
              </a:tblPr>
              <a:tblGrid>
                <a:gridCol w="1972300"/>
                <a:gridCol w="945825"/>
                <a:gridCol w="1824050"/>
                <a:gridCol w="3329425"/>
              </a:tblGrid>
              <a:tr h="396200">
                <a:tc>
                  <a:txBody>
                    <a:bodyPr/>
                    <a:lstStyle/>
                    <a:p>
                      <a:pPr indent="0" lvl="0" marL="0" rtl="0" algn="ctr">
                        <a:spcBef>
                          <a:spcPts val="0"/>
                        </a:spcBef>
                        <a:spcAft>
                          <a:spcPts val="0"/>
                        </a:spcAft>
                        <a:buNone/>
                      </a:pPr>
                      <a:r>
                        <a:rPr b="1" lang="en"/>
                        <a:t>Operation</a:t>
                      </a:r>
                      <a:endParaRPr b="1"/>
                    </a:p>
                  </a:txBody>
                  <a:tcPr marT="91425" marB="91425" marR="91425" marL="91425" anchor="ctr"/>
                </a:tc>
                <a:tc>
                  <a:txBody>
                    <a:bodyPr/>
                    <a:lstStyle/>
                    <a:p>
                      <a:pPr indent="0" lvl="0" marL="0" rtl="0" algn="ctr">
                        <a:spcBef>
                          <a:spcPts val="0"/>
                        </a:spcBef>
                        <a:spcAft>
                          <a:spcPts val="0"/>
                        </a:spcAft>
                        <a:buNone/>
                      </a:pPr>
                      <a:r>
                        <a:rPr b="1" lang="en"/>
                        <a:t>Operator</a:t>
                      </a:r>
                      <a:endParaRPr b="1"/>
                    </a:p>
                  </a:txBody>
                  <a:tcPr marT="91425" marB="91425" marR="91425" marL="91425" anchor="ctr"/>
                </a:tc>
                <a:tc>
                  <a:txBody>
                    <a:bodyPr/>
                    <a:lstStyle/>
                    <a:p>
                      <a:pPr indent="0" lvl="0" marL="0" rtl="0" algn="ctr">
                        <a:spcBef>
                          <a:spcPts val="0"/>
                        </a:spcBef>
                        <a:spcAft>
                          <a:spcPts val="0"/>
                        </a:spcAft>
                        <a:buNone/>
                      </a:pPr>
                      <a:r>
                        <a:rPr b="1" lang="en"/>
                        <a:t>Function</a:t>
                      </a:r>
                      <a:endParaRPr b="1"/>
                    </a:p>
                  </a:txBody>
                  <a:tcPr marT="91425" marB="91425" marR="91425" marL="91425" anchor="ct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l">
                        <a:spcBef>
                          <a:spcPts val="0"/>
                        </a:spcBef>
                        <a:spcAft>
                          <a:spcPts val="0"/>
                        </a:spcAft>
                        <a:buNone/>
                      </a:pPr>
                      <a:r>
                        <a:rPr lang="en"/>
                        <a:t>Division: First operand is divided by the second operand</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l">
                        <a:spcBef>
                          <a:spcPts val="0"/>
                        </a:spcBef>
                        <a:spcAft>
                          <a:spcPts val="0"/>
                        </a:spcAft>
                        <a:buNone/>
                      </a:pPr>
                      <a:r>
                        <a:rPr lang="en"/>
                        <a:t>operator.truediv(x,y)</a:t>
                      </a:r>
                      <a:endParaRPr/>
                    </a:p>
                  </a:txBody>
                  <a:tcPr marT="91425" marB="91425" marR="91425" marL="91425" anchor="ctr"/>
                </a:tc>
                <a:tc>
                  <a:txBody>
                    <a:bodyPr/>
                    <a:lstStyle/>
                    <a:p>
                      <a:pPr indent="0" lvl="0" marL="0" rtl="0" algn="l">
                        <a:spcBef>
                          <a:spcPts val="0"/>
                        </a:spcBef>
                        <a:spcAft>
                          <a:spcPts val="0"/>
                        </a:spcAft>
                        <a:buNone/>
                      </a:pPr>
                      <a:r>
                        <a:rPr lang="en"/>
                        <a:t>&gt;&gt;&gt; x=21; y=3</a:t>
                      </a:r>
                      <a:endParaRPr/>
                    </a:p>
                    <a:p>
                      <a:pPr indent="0" lvl="0" marL="0" rtl="0" algn="l">
                        <a:spcBef>
                          <a:spcPts val="0"/>
                        </a:spcBef>
                        <a:spcAft>
                          <a:spcPts val="0"/>
                        </a:spcAft>
                        <a:buNone/>
                      </a:pPr>
                      <a:r>
                        <a:rPr lang="en"/>
                        <a:t>&gt;&gt;&gt; x/y</a:t>
                      </a:r>
                      <a:endParaRPr/>
                    </a:p>
                    <a:p>
                      <a:pPr indent="0" lvl="0" marL="0" rtl="0" algn="l">
                        <a:spcBef>
                          <a:spcPts val="0"/>
                        </a:spcBef>
                        <a:spcAft>
                          <a:spcPts val="0"/>
                        </a:spcAft>
                        <a:buNone/>
                      </a:pPr>
                      <a:r>
                        <a:rPr lang="en"/>
                        <a:t>7</a:t>
                      </a:r>
                      <a:endParaRPr/>
                    </a:p>
                    <a:p>
                      <a:pPr indent="0" lvl="0" marL="0" rtl="0" algn="l">
                        <a:spcBef>
                          <a:spcPts val="0"/>
                        </a:spcBef>
                        <a:spcAft>
                          <a:spcPts val="0"/>
                        </a:spcAft>
                        <a:buNone/>
                      </a:pPr>
                      <a:r>
                        <a:rPr lang="en"/>
                        <a:t>&gt;&gt;&gt; import operator</a:t>
                      </a:r>
                      <a:endParaRPr/>
                    </a:p>
                    <a:p>
                      <a:pPr indent="0" lvl="0" marL="0" rtl="0" algn="l">
                        <a:spcBef>
                          <a:spcPts val="0"/>
                        </a:spcBef>
                        <a:spcAft>
                          <a:spcPts val="0"/>
                        </a:spcAft>
                        <a:buNone/>
                      </a:pPr>
                      <a:r>
                        <a:rPr lang="en"/>
                        <a:t>&gt;&gt;&gt; operator.truediv(21,3)</a:t>
                      </a:r>
                      <a:endParaRPr/>
                    </a:p>
                    <a:p>
                      <a:pPr indent="0" lvl="0" marL="0" rtl="0" algn="l">
                        <a:spcBef>
                          <a:spcPts val="0"/>
                        </a:spcBef>
                        <a:spcAft>
                          <a:spcPts val="0"/>
                        </a:spcAft>
                        <a:buNone/>
                      </a:pPr>
                      <a:r>
                        <a:rPr lang="en"/>
                        <a:t>7</a:t>
                      </a:r>
                      <a:endParaRPr/>
                    </a:p>
                  </a:txBody>
                  <a:tcPr marT="91425" marB="91425" marR="91425" marL="91425" anchor="ctr"/>
                </a:tc>
              </a:tr>
              <a:tr h="381000">
                <a:tc>
                  <a:txBody>
                    <a:bodyPr/>
                    <a:lstStyle/>
                    <a:p>
                      <a:pPr indent="0" lvl="0" marL="0" rtl="0" algn="l">
                        <a:spcBef>
                          <a:spcPts val="0"/>
                        </a:spcBef>
                        <a:spcAft>
                          <a:spcPts val="0"/>
                        </a:spcAft>
                        <a:buNone/>
                      </a:pPr>
                      <a:r>
                        <a:rPr lang="en"/>
                        <a:t>Floor Division: Divides the first operand by the second and round the result down to the nearest whole number</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l">
                        <a:spcBef>
                          <a:spcPts val="0"/>
                        </a:spcBef>
                        <a:spcAft>
                          <a:spcPts val="0"/>
                        </a:spcAft>
                        <a:buNone/>
                      </a:pPr>
                      <a:r>
                        <a:rPr lang="en"/>
                        <a:t>operator.floor```````````````````````````````````````````````````````````````````````````````````div(x,y)</a:t>
                      </a:r>
                      <a:endParaRPr/>
                    </a:p>
                  </a:txBody>
                  <a:tcPr marT="91425" marB="91425" marR="91425" marL="91425" anchor="ctr"/>
                </a:tc>
                <a:tc>
                  <a:txBody>
                    <a:bodyPr/>
                    <a:lstStyle/>
                    <a:p>
                      <a:pPr indent="0" lvl="0" marL="0" rtl="0" algn="l">
                        <a:spcBef>
                          <a:spcPts val="0"/>
                        </a:spcBef>
                        <a:spcAft>
                          <a:spcPts val="0"/>
                        </a:spcAft>
                        <a:buNone/>
                      </a:pPr>
                      <a:r>
                        <a:rPr lang="en"/>
                        <a:t>&gt;&gt;&gt; x=6; y=5</a:t>
                      </a:r>
                      <a:endParaRPr/>
                    </a:p>
                    <a:p>
                      <a:pPr indent="0" lvl="0" marL="0" rtl="0" algn="l">
                        <a:spcBef>
                          <a:spcPts val="0"/>
                        </a:spcBef>
                        <a:spcAft>
                          <a:spcPts val="0"/>
                        </a:spcAft>
                        <a:buNone/>
                      </a:pPr>
                      <a:r>
                        <a:rPr lang="en"/>
                        <a:t>&gt;&gt;&gt; x//y</a:t>
                      </a:r>
                      <a:endParaRPr/>
                    </a:p>
                    <a:p>
                      <a:pPr indent="0" lvl="0" marL="0" rtl="0" algn="l">
                        <a:spcBef>
                          <a:spcPts val="0"/>
                        </a:spcBef>
                        <a:spcAft>
                          <a:spcPts val="0"/>
                        </a:spcAft>
                        <a:buNone/>
                      </a:pPr>
                      <a:r>
                        <a:rPr lang="en"/>
                        <a:t>1</a:t>
                      </a:r>
                      <a:endParaRPr/>
                    </a:p>
                    <a:p>
                      <a:pPr indent="0" lvl="0" marL="0" rtl="0" algn="l">
                        <a:spcBef>
                          <a:spcPts val="0"/>
                        </a:spcBef>
                        <a:spcAft>
                          <a:spcPts val="0"/>
                        </a:spcAft>
                        <a:buNone/>
                      </a:pPr>
                      <a:r>
                        <a:rPr lang="en"/>
                        <a:t>&gt;&gt;&gt; import operator</a:t>
                      </a:r>
                      <a:endParaRPr/>
                    </a:p>
                    <a:p>
                      <a:pPr indent="0" lvl="0" marL="0" rtl="0" algn="l">
                        <a:spcBef>
                          <a:spcPts val="0"/>
                        </a:spcBef>
                        <a:spcAft>
                          <a:spcPts val="0"/>
                        </a:spcAft>
                        <a:buNone/>
                      </a:pPr>
                      <a:r>
                        <a:rPr lang="en"/>
                        <a:t>&gt;&gt;&gt; operator.floordiv(6,5)</a:t>
                      </a:r>
                      <a:endParaRPr/>
                    </a:p>
                    <a:p>
                      <a:pPr indent="0" lvl="0" marL="0" rtl="0" algn="l">
                        <a:spcBef>
                          <a:spcPts val="0"/>
                        </a:spcBef>
                        <a:spcAft>
                          <a:spcPts val="0"/>
                        </a:spcAft>
                        <a:buNone/>
                      </a:pPr>
                      <a:r>
                        <a:rPr lang="en"/>
                        <a:t>1</a:t>
                      </a:r>
                      <a:endParaRPr/>
                    </a:p>
                  </a:txBody>
                  <a:tcPr marT="91425" marB="91425" marR="91425" marL="91425"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Assignment Operators</a:t>
            </a:r>
            <a:endParaRPr b="1"/>
          </a:p>
        </p:txBody>
      </p:sp>
      <p:sp>
        <p:nvSpPr>
          <p:cNvPr id="300" name="Google Shape;300;p52"/>
          <p:cNvSpPr txBox="1"/>
          <p:nvPr>
            <p:ph idx="1" type="body"/>
          </p:nvPr>
        </p:nvSpPr>
        <p:spPr>
          <a:xfrm>
            <a:off x="311700" y="923875"/>
            <a:ext cx="8520600" cy="48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assignment operators are used to assign values to variables.</a:t>
            </a:r>
            <a:endParaRPr>
              <a:solidFill>
                <a:srgbClr val="000000"/>
              </a:solidFill>
            </a:endParaRPr>
          </a:p>
        </p:txBody>
      </p:sp>
      <p:pic>
        <p:nvPicPr>
          <p:cNvPr id="301" name="Google Shape;301;p52"/>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02" name="Google Shape;302;p52"/>
          <p:cNvGraphicFramePr/>
          <p:nvPr/>
        </p:nvGraphicFramePr>
        <p:xfrm>
          <a:off x="952500" y="1472325"/>
          <a:ext cx="3000000" cy="3000000"/>
        </p:xfrm>
        <a:graphic>
          <a:graphicData uri="http://schemas.openxmlformats.org/drawingml/2006/table">
            <a:tbl>
              <a:tblPr>
                <a:noFill/>
                <a:tableStyleId>{CB16CE43-BC52-4E11-B3DC-885D44C3DBD8}</a:tableStyleId>
              </a:tblPr>
              <a:tblGrid>
                <a:gridCol w="2413000"/>
                <a:gridCol w="2413000"/>
                <a:gridCol w="2413000"/>
              </a:tblGrid>
              <a:tr h="3810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&gt;&gt;&gt; x=8</a:t>
                      </a:r>
                      <a:endParaRPr/>
                    </a:p>
                    <a:p>
                      <a:pPr indent="0" lvl="0" marL="0" rtl="0" algn="l">
                        <a:spcBef>
                          <a:spcPts val="0"/>
                        </a:spcBef>
                        <a:spcAft>
                          <a:spcPts val="0"/>
                        </a:spcAft>
                        <a:buNone/>
                      </a:pPr>
                      <a:r>
                        <a:rPr lang="en"/>
                        <a:t>&gt;&gt;&gt; x</a:t>
                      </a:r>
                      <a:endParaRPr/>
                    </a:p>
                    <a:p>
                      <a:pPr indent="0" lvl="0" marL="0" rtl="0" algn="l">
                        <a:spcBef>
                          <a:spcPts val="0"/>
                        </a:spcBef>
                        <a:spcAft>
                          <a:spcPts val="0"/>
                        </a:spcAft>
                        <a:buNone/>
                      </a:pPr>
                      <a:r>
                        <a:rPr lang="en"/>
                        <a:t>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operator.iadd(x,y)</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&gt;&gt;&gt; x=9</a:t>
                      </a:r>
                      <a:endParaRPr/>
                    </a:p>
                    <a:p>
                      <a:pPr indent="0" lvl="0" marL="0" rtl="0" algn="l">
                        <a:spcBef>
                          <a:spcPts val="0"/>
                        </a:spcBef>
                        <a:spcAft>
                          <a:spcPts val="0"/>
                        </a:spcAft>
                        <a:buNone/>
                      </a:pPr>
                      <a:r>
                        <a:rPr lang="en"/>
                        <a:t>&gt;&gt;&gt; x+=9</a:t>
                      </a:r>
                      <a:endParaRPr/>
                    </a:p>
                    <a:p>
                      <a:pPr indent="0" lvl="0" marL="0" rtl="0" algn="l">
                        <a:spcBef>
                          <a:spcPts val="0"/>
                        </a:spcBef>
                        <a:spcAft>
                          <a:spcPts val="0"/>
                        </a:spcAft>
                        <a:buNone/>
                      </a:pPr>
                      <a:r>
                        <a:rPr lang="en"/>
                        <a:t>&gt;&gt;&gt; x</a:t>
                      </a:r>
                      <a:endParaRPr/>
                    </a:p>
                    <a:p>
                      <a:pPr indent="0" lvl="0" marL="0" rtl="0" algn="l">
                        <a:spcBef>
                          <a:spcPts val="0"/>
                        </a:spcBef>
                        <a:spcAft>
                          <a:spcPts val="0"/>
                        </a:spcAft>
                        <a:buNone/>
                      </a:pPr>
                      <a:r>
                        <a:rPr lang="en"/>
                        <a:t>18</a:t>
                      </a:r>
                      <a:endParaRPr/>
                    </a:p>
                    <a:p>
                      <a:pPr indent="0" lvl="0" marL="0" rtl="0" algn="l">
                        <a:spcBef>
                          <a:spcPts val="0"/>
                        </a:spcBef>
                        <a:spcAft>
                          <a:spcPts val="0"/>
                        </a:spcAft>
                        <a:buNone/>
                      </a:pPr>
                      <a:r>
                        <a:rPr lang="en"/>
                        <a:t>&gt;&gt;&gt; import operator</a:t>
                      </a:r>
                      <a:endParaRPr/>
                    </a:p>
                    <a:p>
                      <a:pPr indent="0" lvl="0" marL="0" rtl="0" algn="l">
                        <a:spcBef>
                          <a:spcPts val="0"/>
                        </a:spcBef>
                        <a:spcAft>
                          <a:spcPts val="0"/>
                        </a:spcAft>
                        <a:buNone/>
                      </a:pPr>
                      <a:r>
                        <a:rPr lang="en"/>
                        <a:t>&gt;&gt;&gt; x = operator.iadd(9,9)</a:t>
                      </a:r>
                      <a:endParaRPr/>
                    </a:p>
                    <a:p>
                      <a:pPr indent="0" lvl="0" marL="0" rtl="0" algn="l">
                        <a:spcBef>
                          <a:spcPts val="0"/>
                        </a:spcBef>
                        <a:spcAft>
                          <a:spcPts val="0"/>
                        </a:spcAft>
                        <a:buNone/>
                      </a:pPr>
                      <a:r>
                        <a:rPr lang="en"/>
                        <a:t>&gt;&gt;&gt; x</a:t>
                      </a:r>
                      <a:endParaRPr/>
                    </a:p>
                    <a:p>
                      <a:pPr indent="0" lvl="0" marL="0" rtl="0" algn="l">
                        <a:spcBef>
                          <a:spcPts val="0"/>
                        </a:spcBef>
                        <a:spcAft>
                          <a:spcPts val="0"/>
                        </a:spcAft>
                        <a:buNone/>
                      </a:pPr>
                      <a:r>
                        <a:rPr lang="en"/>
                        <a:t>18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3"/>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Assignment Operators</a:t>
            </a:r>
            <a:endParaRPr b="1"/>
          </a:p>
        </p:txBody>
      </p:sp>
      <p:pic>
        <p:nvPicPr>
          <p:cNvPr id="308" name="Google Shape;308;p53"/>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09" name="Google Shape;309;p53"/>
          <p:cNvGraphicFramePr/>
          <p:nvPr/>
        </p:nvGraphicFramePr>
        <p:xfrm>
          <a:off x="952500" y="1015125"/>
          <a:ext cx="3000000" cy="3000000"/>
        </p:xfrm>
        <a:graphic>
          <a:graphicData uri="http://schemas.openxmlformats.org/drawingml/2006/table">
            <a:tbl>
              <a:tblPr>
                <a:noFill/>
                <a:tableStyleId>{CB16CE43-BC52-4E11-B3DC-885D44C3DBD8}</a:tableStyleId>
              </a:tblPr>
              <a:tblGrid>
                <a:gridCol w="2413000"/>
                <a:gridCol w="2413000"/>
                <a:gridCol w="2413000"/>
              </a:tblGrid>
              <a:tr h="3810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operator.isub(x,y)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x=8</a:t>
                      </a:r>
                      <a:endParaRPr sz="1200"/>
                    </a:p>
                    <a:p>
                      <a:pPr indent="0" lvl="0" marL="0" rtl="0" algn="l">
                        <a:spcBef>
                          <a:spcPts val="0"/>
                        </a:spcBef>
                        <a:spcAft>
                          <a:spcPts val="0"/>
                        </a:spcAft>
                        <a:buNone/>
                      </a:pPr>
                      <a:r>
                        <a:rPr lang="en" sz="1200"/>
                        <a:t>&gt;&gt;&gt; x-=2</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6</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operator.isub(8,2)</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6</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operator.imul(x,y)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x=2</a:t>
                      </a:r>
                      <a:endParaRPr sz="1200"/>
                    </a:p>
                    <a:p>
                      <a:pPr indent="0" lvl="0" marL="0" rtl="0" algn="l">
                        <a:spcBef>
                          <a:spcPts val="0"/>
                        </a:spcBef>
                        <a:spcAft>
                          <a:spcPts val="0"/>
                        </a:spcAft>
                        <a:buNone/>
                      </a:pPr>
                      <a:r>
                        <a:rPr lang="en" sz="1200"/>
                        <a:t>&gt;&gt;&gt; x*=3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6</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operator.imul(2,3)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6</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String</a:t>
            </a:r>
            <a:endParaRPr b="1"/>
          </a:p>
        </p:txBody>
      </p:sp>
      <p:sp>
        <p:nvSpPr>
          <p:cNvPr id="120" name="Google Shape;12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string is an immutable sequence data type. It is the sequence of Unicode characters wrapped inside single, double, or triple quotes.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If a string literal required to embed double quotes as part of a string then, it should be put in single quotes. Likewise, if a string includes a single quote as a part of a string then, it should be written in double quotes.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the len() function to retrieve the length of a string.</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121" name="Google Shape;121;p2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Assignment Operators</a:t>
            </a:r>
            <a:endParaRPr b="1"/>
          </a:p>
        </p:txBody>
      </p:sp>
      <p:pic>
        <p:nvPicPr>
          <p:cNvPr id="315" name="Google Shape;315;p54"/>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16" name="Google Shape;316;p54"/>
          <p:cNvGraphicFramePr/>
          <p:nvPr/>
        </p:nvGraphicFramePr>
        <p:xfrm>
          <a:off x="952500" y="1015125"/>
          <a:ext cx="3000000" cy="3000000"/>
        </p:xfrm>
        <a:graphic>
          <a:graphicData uri="http://schemas.openxmlformats.org/drawingml/2006/table">
            <a:tbl>
              <a:tblPr>
                <a:noFill/>
                <a:tableStyleId>{CB16CE43-BC52-4E11-B3DC-885D44C3DBD8}</a:tableStyleId>
              </a:tblPr>
              <a:tblGrid>
                <a:gridCol w="2413000"/>
                <a:gridCol w="2413000"/>
                <a:gridCol w="2413000"/>
              </a:tblGrid>
              <a:tr h="3810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operator.itruediv(x,y)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x=8</a:t>
                      </a:r>
                      <a:endParaRPr sz="1200"/>
                    </a:p>
                    <a:p>
                      <a:pPr indent="0" lvl="0" marL="0" rtl="0" algn="l">
                        <a:spcBef>
                          <a:spcPts val="0"/>
                        </a:spcBef>
                        <a:spcAft>
                          <a:spcPts val="0"/>
                        </a:spcAft>
                        <a:buNone/>
                      </a:pPr>
                      <a:r>
                        <a:rPr lang="en" sz="1200"/>
                        <a:t>&gt;&gt;&gt; x/=2</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4</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operator.itruediv(8,2)</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4</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operator.ifloordiv(x,y)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x=6</a:t>
                      </a:r>
                      <a:endParaRPr sz="1200"/>
                    </a:p>
                    <a:p>
                      <a:pPr indent="0" lvl="0" marL="0" rtl="0" algn="l">
                        <a:spcBef>
                          <a:spcPts val="0"/>
                        </a:spcBef>
                        <a:spcAft>
                          <a:spcPts val="0"/>
                        </a:spcAft>
                        <a:buNone/>
                      </a:pPr>
                      <a:r>
                        <a:rPr lang="en" sz="1200"/>
                        <a:t>&gt;&gt;&gt; x//=5</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1</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operator.ifloordiv(6,5)</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1</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Assignment Operators</a:t>
            </a:r>
            <a:endParaRPr b="1"/>
          </a:p>
        </p:txBody>
      </p:sp>
      <p:pic>
        <p:nvPicPr>
          <p:cNvPr id="322" name="Google Shape;322;p55"/>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23" name="Google Shape;323;p55"/>
          <p:cNvGraphicFramePr/>
          <p:nvPr/>
        </p:nvGraphicFramePr>
        <p:xfrm>
          <a:off x="952500" y="1015125"/>
          <a:ext cx="3000000" cy="3000000"/>
        </p:xfrm>
        <a:graphic>
          <a:graphicData uri="http://schemas.openxmlformats.org/drawingml/2006/table">
            <a:tbl>
              <a:tblPr>
                <a:noFill/>
                <a:tableStyleId>{CB16CE43-BC52-4E11-B3DC-885D44C3DBD8}</a:tableStyleId>
              </a:tblPr>
              <a:tblGrid>
                <a:gridCol w="2413000"/>
                <a:gridCol w="2413000"/>
                <a:gridCol w="2413000"/>
              </a:tblGrid>
              <a:tr h="3810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operator.imod(x,y)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x=11</a:t>
                      </a:r>
                      <a:endParaRPr sz="1200"/>
                    </a:p>
                    <a:p>
                      <a:pPr indent="0" lvl="0" marL="0" rtl="0" algn="l">
                        <a:spcBef>
                          <a:spcPts val="0"/>
                        </a:spcBef>
                        <a:spcAft>
                          <a:spcPts val="0"/>
                        </a:spcAft>
                        <a:buNone/>
                      </a:pPr>
                      <a:r>
                        <a:rPr lang="en" sz="1200"/>
                        <a:t>&gt;&gt;&gt; x%=3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2</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operator.imod(11,3)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2</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&amp;=</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operator.iand(x,y)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x=11</a:t>
                      </a:r>
                      <a:endParaRPr sz="1200"/>
                    </a:p>
                    <a:p>
                      <a:pPr indent="0" lvl="0" marL="0" rtl="0" algn="l">
                        <a:spcBef>
                          <a:spcPts val="0"/>
                        </a:spcBef>
                        <a:spcAft>
                          <a:spcPts val="0"/>
                        </a:spcAft>
                        <a:buNone/>
                      </a:pPr>
                      <a:r>
                        <a:rPr lang="en" sz="1200"/>
                        <a:t>&gt;&gt;&gt; x&amp;=3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3</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operator.iand(11,3)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3</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Assignment Operators</a:t>
            </a:r>
            <a:endParaRPr b="1"/>
          </a:p>
        </p:txBody>
      </p:sp>
      <p:pic>
        <p:nvPicPr>
          <p:cNvPr id="329" name="Google Shape;329;p56"/>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30" name="Google Shape;330;p56"/>
          <p:cNvGraphicFramePr/>
          <p:nvPr/>
        </p:nvGraphicFramePr>
        <p:xfrm>
          <a:off x="952500" y="1015125"/>
          <a:ext cx="3000000" cy="3000000"/>
        </p:xfrm>
        <a:graphic>
          <a:graphicData uri="http://schemas.openxmlformats.org/drawingml/2006/table">
            <a:tbl>
              <a:tblPr>
                <a:noFill/>
                <a:tableStyleId>{CB16CE43-BC52-4E11-B3DC-885D44C3DBD8}</a:tableStyleId>
              </a:tblPr>
              <a:tblGrid>
                <a:gridCol w="2413000"/>
                <a:gridCol w="2413000"/>
                <a:gridCol w="2413000"/>
              </a:tblGrid>
              <a:tr h="3810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operator.ior(x,y)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x=11</a:t>
                      </a:r>
                      <a:endParaRPr sz="1200"/>
                    </a:p>
                    <a:p>
                      <a:pPr indent="0" lvl="0" marL="0" rtl="0" algn="l">
                        <a:spcBef>
                          <a:spcPts val="0"/>
                        </a:spcBef>
                        <a:spcAft>
                          <a:spcPts val="0"/>
                        </a:spcAft>
                        <a:buNone/>
                      </a:pPr>
                      <a:r>
                        <a:rPr lang="en" sz="1200"/>
                        <a:t>&gt;&gt;&gt; x|=3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11</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operator.ior(11,3)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11</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operator.ixor(x,y)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x=11</a:t>
                      </a:r>
                      <a:endParaRPr sz="1200"/>
                    </a:p>
                    <a:p>
                      <a:pPr indent="0" lvl="0" marL="0" rtl="0" algn="l">
                        <a:spcBef>
                          <a:spcPts val="0"/>
                        </a:spcBef>
                        <a:spcAft>
                          <a:spcPts val="0"/>
                        </a:spcAft>
                        <a:buNone/>
                      </a:pPr>
                      <a:r>
                        <a:rPr lang="en" sz="1200"/>
                        <a:t>&gt;&gt;&gt; x^=3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8</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operator.ixor(11,3)</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8</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Assignment Operators</a:t>
            </a:r>
            <a:endParaRPr b="1"/>
          </a:p>
        </p:txBody>
      </p:sp>
      <p:pic>
        <p:nvPicPr>
          <p:cNvPr id="336" name="Google Shape;336;p57"/>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37" name="Google Shape;337;p57"/>
          <p:cNvGraphicFramePr/>
          <p:nvPr/>
        </p:nvGraphicFramePr>
        <p:xfrm>
          <a:off x="952500" y="1015125"/>
          <a:ext cx="3000000" cy="3000000"/>
        </p:xfrm>
        <a:graphic>
          <a:graphicData uri="http://schemas.openxmlformats.org/drawingml/2006/table">
            <a:tbl>
              <a:tblPr>
                <a:noFill/>
                <a:tableStyleId>{CB16CE43-BC52-4E11-B3DC-885D44C3DBD8}</a:tableStyleId>
              </a:tblPr>
              <a:tblGrid>
                <a:gridCol w="2413000"/>
                <a:gridCol w="2413000"/>
                <a:gridCol w="2413000"/>
              </a:tblGrid>
              <a:tr h="3810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&gt;&gt;=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operator.irshift(x,y)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x=5</a:t>
                      </a:r>
                      <a:endParaRPr sz="1200"/>
                    </a:p>
                    <a:p>
                      <a:pPr indent="0" lvl="0" marL="0" rtl="0" algn="l">
                        <a:spcBef>
                          <a:spcPts val="0"/>
                        </a:spcBef>
                        <a:spcAft>
                          <a:spcPts val="0"/>
                        </a:spcAft>
                        <a:buNone/>
                      </a:pPr>
                      <a:r>
                        <a:rPr lang="en" sz="1200"/>
                        <a:t>&gt;&gt;&gt; x&gt;&gt;=2</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1</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operator.irshift(5,2)</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1</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&lt;&lt;=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operator.ilshift(x,y)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x=5</a:t>
                      </a:r>
                      <a:endParaRPr sz="1200"/>
                    </a:p>
                    <a:p>
                      <a:pPr indent="0" lvl="0" marL="0" rtl="0" algn="l">
                        <a:spcBef>
                          <a:spcPts val="0"/>
                        </a:spcBef>
                        <a:spcAft>
                          <a:spcPts val="0"/>
                        </a:spcAft>
                        <a:buNone/>
                      </a:pPr>
                      <a:r>
                        <a:rPr lang="en" sz="1200"/>
                        <a:t>&gt;&gt;&gt; x&lt;&lt;=2</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20</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x = operator.ilshift(5,2)</a:t>
                      </a:r>
                      <a:endParaRPr sz="1200"/>
                    </a:p>
                    <a:p>
                      <a:pPr indent="0" lvl="0" marL="0" rtl="0" algn="l">
                        <a:spcBef>
                          <a:spcPts val="0"/>
                        </a:spcBef>
                        <a:spcAft>
                          <a:spcPts val="0"/>
                        </a:spcAft>
                        <a:buNone/>
                      </a:pPr>
                      <a:r>
                        <a:rPr lang="en" sz="1200"/>
                        <a:t>&gt;&gt;&gt; x</a:t>
                      </a:r>
                      <a:endParaRPr sz="1200"/>
                    </a:p>
                    <a:p>
                      <a:pPr indent="0" lvl="0" marL="0" rtl="0" algn="l">
                        <a:spcBef>
                          <a:spcPts val="0"/>
                        </a:spcBef>
                        <a:spcAft>
                          <a:spcPts val="0"/>
                        </a:spcAft>
                        <a:buNone/>
                      </a:pPr>
                      <a:r>
                        <a:rPr lang="en" sz="1200"/>
                        <a:t>20</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Comparison Operators</a:t>
            </a:r>
            <a:endParaRPr b="1"/>
          </a:p>
        </p:txBody>
      </p:sp>
      <p:sp>
        <p:nvSpPr>
          <p:cNvPr id="343" name="Google Shape;343;p58"/>
          <p:cNvSpPr txBox="1"/>
          <p:nvPr>
            <p:ph idx="1" type="body"/>
          </p:nvPr>
        </p:nvSpPr>
        <p:spPr>
          <a:xfrm>
            <a:off x="311700" y="923875"/>
            <a:ext cx="8520600" cy="4899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Clr>
                <a:srgbClr val="000000"/>
              </a:buClr>
              <a:buSzPct val="100000"/>
              <a:buChar char="●"/>
            </a:pPr>
            <a:r>
              <a:rPr lang="en">
                <a:solidFill>
                  <a:srgbClr val="000000"/>
                </a:solidFill>
              </a:rPr>
              <a:t>The comparison operators compare two operands and return a boolean either True or False.</a:t>
            </a:r>
            <a:endParaRPr>
              <a:solidFill>
                <a:srgbClr val="000000"/>
              </a:solidFill>
            </a:endParaRPr>
          </a:p>
        </p:txBody>
      </p:sp>
      <p:pic>
        <p:nvPicPr>
          <p:cNvPr id="344" name="Google Shape;344;p58"/>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45" name="Google Shape;345;p58"/>
          <p:cNvGraphicFramePr/>
          <p:nvPr/>
        </p:nvGraphicFramePr>
        <p:xfrm>
          <a:off x="524805" y="1465225"/>
          <a:ext cx="3000000" cy="3000000"/>
        </p:xfrm>
        <a:graphic>
          <a:graphicData uri="http://schemas.openxmlformats.org/drawingml/2006/table">
            <a:tbl>
              <a:tblPr>
                <a:noFill/>
                <a:tableStyleId>{CB16CE43-BC52-4E11-B3DC-885D44C3DBD8}</a:tableStyleId>
              </a:tblPr>
              <a:tblGrid>
                <a:gridCol w="968700"/>
                <a:gridCol w="1379175"/>
                <a:gridCol w="2394300"/>
                <a:gridCol w="3329425"/>
              </a:tblGrid>
              <a:tr h="3962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ctr">
                        <a:spcBef>
                          <a:spcPts val="0"/>
                        </a:spcBef>
                        <a:spcAft>
                          <a:spcPts val="0"/>
                        </a:spcAft>
                        <a:buNone/>
                      </a:pPr>
                      <a:r>
                        <a:rPr lang="en"/>
                        <a:t>&gt;</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operator.gt(x,y)</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first operand is higher than the second operand.</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x=21; y=3</a:t>
                      </a:r>
                      <a:endParaRPr sz="1200"/>
                    </a:p>
                    <a:p>
                      <a:pPr indent="0" lvl="0" marL="0" rtl="0" algn="l">
                        <a:spcBef>
                          <a:spcPts val="0"/>
                        </a:spcBef>
                        <a:spcAft>
                          <a:spcPts val="0"/>
                        </a:spcAft>
                        <a:buNone/>
                      </a:pPr>
                      <a:r>
                        <a:rPr lang="en" sz="1200"/>
                        <a:t>&gt;&gt;&gt; x&gt;y</a:t>
                      </a:r>
                      <a:endParaRPr sz="1200"/>
                    </a:p>
                    <a:p>
                      <a:pPr indent="0" lvl="0" marL="0" rtl="0" algn="l">
                        <a:spcBef>
                          <a:spcPts val="0"/>
                        </a:spcBef>
                        <a:spcAft>
                          <a:spcPts val="0"/>
                        </a:spcAft>
                        <a:buNone/>
                      </a:pPr>
                      <a:r>
                        <a:rPr lang="en" sz="1200"/>
                        <a:t>True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operator.gt(21,3)</a:t>
                      </a:r>
                      <a:endParaRPr sz="1200"/>
                    </a:p>
                    <a:p>
                      <a:pPr indent="0" lvl="0" marL="0" rtl="0" algn="l">
                        <a:spcBef>
                          <a:spcPts val="0"/>
                        </a:spcBef>
                        <a:spcAft>
                          <a:spcPts val="0"/>
                        </a:spcAft>
                        <a:buNone/>
                      </a:pPr>
                      <a:r>
                        <a:rPr lang="en" sz="1200"/>
                        <a:t>True</a:t>
                      </a:r>
                      <a:endParaRPr sz="12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&lt;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operator.lt(x,y)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first operand is less than the second operand.</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x=21; y=3</a:t>
                      </a:r>
                      <a:endParaRPr sz="1200"/>
                    </a:p>
                    <a:p>
                      <a:pPr indent="0" lvl="0" marL="0" rtl="0" algn="l">
                        <a:spcBef>
                          <a:spcPts val="0"/>
                        </a:spcBef>
                        <a:spcAft>
                          <a:spcPts val="0"/>
                        </a:spcAft>
                        <a:buNone/>
                      </a:pPr>
                      <a:r>
                        <a:rPr lang="en" sz="1200"/>
                        <a:t>&gt;&gt;&gt; x&lt;y</a:t>
                      </a:r>
                      <a:endParaRPr sz="1200"/>
                    </a:p>
                    <a:p>
                      <a:pPr indent="0" lvl="0" marL="0" rtl="0" algn="l">
                        <a:spcBef>
                          <a:spcPts val="0"/>
                        </a:spcBef>
                        <a:spcAft>
                          <a:spcPts val="0"/>
                        </a:spcAft>
                        <a:buNone/>
                      </a:pPr>
                      <a:r>
                        <a:rPr lang="en" sz="1200"/>
                        <a:t>False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operator.lt(21,3)</a:t>
                      </a:r>
                      <a:endParaRPr sz="1200"/>
                    </a:p>
                    <a:p>
                      <a:pPr indent="0" lvl="0" marL="0" rtl="0" algn="l">
                        <a:spcBef>
                          <a:spcPts val="0"/>
                        </a:spcBef>
                        <a:spcAft>
                          <a:spcPts val="0"/>
                        </a:spcAft>
                        <a:buNone/>
                      </a:pPr>
                      <a:r>
                        <a:rPr lang="en" sz="1200"/>
                        <a:t>False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Comparison Operators</a:t>
            </a:r>
            <a:endParaRPr b="1"/>
          </a:p>
        </p:txBody>
      </p:sp>
      <p:pic>
        <p:nvPicPr>
          <p:cNvPr id="351" name="Google Shape;351;p59"/>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52" name="Google Shape;352;p59"/>
          <p:cNvGraphicFramePr/>
          <p:nvPr/>
        </p:nvGraphicFramePr>
        <p:xfrm>
          <a:off x="524805" y="1465225"/>
          <a:ext cx="3000000" cy="3000000"/>
        </p:xfrm>
        <a:graphic>
          <a:graphicData uri="http://schemas.openxmlformats.org/drawingml/2006/table">
            <a:tbl>
              <a:tblPr>
                <a:noFill/>
                <a:tableStyleId>{CB16CE43-BC52-4E11-B3DC-885D44C3DBD8}</a:tableStyleId>
              </a:tblPr>
              <a:tblGrid>
                <a:gridCol w="968700"/>
                <a:gridCol w="1379175"/>
                <a:gridCol w="2394300"/>
                <a:gridCol w="3329425"/>
              </a:tblGrid>
              <a:tr h="3962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ctr">
                        <a:spcBef>
                          <a:spcPts val="0"/>
                        </a:spcBef>
                        <a:spcAft>
                          <a:spcPts val="0"/>
                        </a:spcAft>
                        <a:buNone/>
                      </a:pPr>
                      <a:r>
                        <a:rPr lang="en"/>
                        <a:t>==</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operator.eq(x,y)</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operands are equal</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x=21; y=3</a:t>
                      </a:r>
                      <a:endParaRPr sz="1200"/>
                    </a:p>
                    <a:p>
                      <a:pPr indent="0" lvl="0" marL="0" rtl="0" algn="l">
                        <a:spcBef>
                          <a:spcPts val="0"/>
                        </a:spcBef>
                        <a:spcAft>
                          <a:spcPts val="0"/>
                        </a:spcAft>
                        <a:buNone/>
                      </a:pPr>
                      <a:r>
                        <a:rPr lang="en" sz="1200"/>
                        <a:t>&gt;&gt;&gt; x==y</a:t>
                      </a:r>
                      <a:endParaRPr sz="1200"/>
                    </a:p>
                    <a:p>
                      <a:pPr indent="0" lvl="0" marL="0" rtl="0" algn="l">
                        <a:spcBef>
                          <a:spcPts val="0"/>
                        </a:spcBef>
                        <a:spcAft>
                          <a:spcPts val="0"/>
                        </a:spcAft>
                        <a:buNone/>
                      </a:pPr>
                      <a:r>
                        <a:rPr lang="en" sz="1200"/>
                        <a:t>False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operator.eq(21,3)</a:t>
                      </a:r>
                      <a:endParaRPr sz="1200"/>
                    </a:p>
                    <a:p>
                      <a:pPr indent="0" lvl="0" marL="0" rtl="0" algn="l">
                        <a:spcBef>
                          <a:spcPts val="0"/>
                        </a:spcBef>
                        <a:spcAft>
                          <a:spcPts val="0"/>
                        </a:spcAft>
                        <a:buNone/>
                      </a:pPr>
                      <a:r>
                        <a:rPr lang="en" sz="1200"/>
                        <a:t>False</a:t>
                      </a:r>
                      <a:endParaRPr sz="12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operator.ne(x,y)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operands are not equal</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x=21; y=3</a:t>
                      </a:r>
                      <a:endParaRPr sz="1200"/>
                    </a:p>
                    <a:p>
                      <a:pPr indent="0" lvl="0" marL="0" rtl="0" algn="l">
                        <a:spcBef>
                          <a:spcPts val="0"/>
                        </a:spcBef>
                        <a:spcAft>
                          <a:spcPts val="0"/>
                        </a:spcAft>
                        <a:buNone/>
                      </a:pPr>
                      <a:r>
                        <a:rPr lang="en" sz="1200"/>
                        <a:t>&gt;&gt;&gt; x!=y</a:t>
                      </a:r>
                      <a:endParaRPr sz="1200"/>
                    </a:p>
                    <a:p>
                      <a:pPr indent="0" lvl="0" marL="0" rtl="0" algn="l">
                        <a:spcBef>
                          <a:spcPts val="0"/>
                        </a:spcBef>
                        <a:spcAft>
                          <a:spcPts val="0"/>
                        </a:spcAft>
                        <a:buNone/>
                      </a:pPr>
                      <a:r>
                        <a:rPr lang="en" sz="1200"/>
                        <a:t>True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operator.ne(21,3)</a:t>
                      </a:r>
                      <a:endParaRPr sz="1200"/>
                    </a:p>
                    <a:p>
                      <a:pPr indent="0" lvl="0" marL="0" rtl="0" algn="l">
                        <a:spcBef>
                          <a:spcPts val="0"/>
                        </a:spcBef>
                        <a:spcAft>
                          <a:spcPts val="0"/>
                        </a:spcAft>
                        <a:buNone/>
                      </a:pPr>
                      <a:r>
                        <a:rPr lang="en" sz="1200"/>
                        <a:t>True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Comparison Operators</a:t>
            </a:r>
            <a:endParaRPr b="1"/>
          </a:p>
        </p:txBody>
      </p:sp>
      <p:pic>
        <p:nvPicPr>
          <p:cNvPr id="358" name="Google Shape;358;p60"/>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59" name="Google Shape;359;p60"/>
          <p:cNvGraphicFramePr/>
          <p:nvPr/>
        </p:nvGraphicFramePr>
        <p:xfrm>
          <a:off x="524805" y="1465225"/>
          <a:ext cx="3000000" cy="3000000"/>
        </p:xfrm>
        <a:graphic>
          <a:graphicData uri="http://schemas.openxmlformats.org/drawingml/2006/table">
            <a:tbl>
              <a:tblPr>
                <a:noFill/>
                <a:tableStyleId>{CB16CE43-BC52-4E11-B3DC-885D44C3DBD8}</a:tableStyleId>
              </a:tblPr>
              <a:tblGrid>
                <a:gridCol w="968700"/>
                <a:gridCol w="1379175"/>
                <a:gridCol w="2394300"/>
                <a:gridCol w="3329425"/>
              </a:tblGrid>
              <a:tr h="3962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ctr">
                        <a:spcBef>
                          <a:spcPts val="0"/>
                        </a:spcBef>
                        <a:spcAft>
                          <a:spcPts val="0"/>
                        </a:spcAft>
                        <a:buNone/>
                      </a:pPr>
                      <a:r>
                        <a:rPr lang="en"/>
                        <a:t>&gt;=</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operator.ge(x,y)</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first operand is greater than or equal to the second operand</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x=21; y=3</a:t>
                      </a:r>
                      <a:endParaRPr sz="1200"/>
                    </a:p>
                    <a:p>
                      <a:pPr indent="0" lvl="0" marL="0" rtl="0" algn="l">
                        <a:spcBef>
                          <a:spcPts val="0"/>
                        </a:spcBef>
                        <a:spcAft>
                          <a:spcPts val="0"/>
                        </a:spcAft>
                        <a:buNone/>
                      </a:pPr>
                      <a:r>
                        <a:rPr lang="en" sz="1200"/>
                        <a:t>&gt;&gt;&gt; x&gt;=y</a:t>
                      </a:r>
                      <a:endParaRPr sz="1200"/>
                    </a:p>
                    <a:p>
                      <a:pPr indent="0" lvl="0" marL="0" rtl="0" algn="l">
                        <a:spcBef>
                          <a:spcPts val="0"/>
                        </a:spcBef>
                        <a:spcAft>
                          <a:spcPts val="0"/>
                        </a:spcAft>
                        <a:buNone/>
                      </a:pPr>
                      <a:r>
                        <a:rPr lang="en" sz="1200"/>
                        <a:t>True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operator.ge(21,3)</a:t>
                      </a:r>
                      <a:endParaRPr sz="1200"/>
                    </a:p>
                    <a:p>
                      <a:pPr indent="0" lvl="0" marL="0" rtl="0" algn="l">
                        <a:spcBef>
                          <a:spcPts val="0"/>
                        </a:spcBef>
                        <a:spcAft>
                          <a:spcPts val="0"/>
                        </a:spcAft>
                        <a:buNone/>
                      </a:pPr>
                      <a:r>
                        <a:rPr lang="en" sz="1200"/>
                        <a:t>True</a:t>
                      </a:r>
                      <a:endParaRPr sz="12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&lt;=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operator.le(x,y)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first operand is lesser than or equal to the second operand</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x=21; y=3</a:t>
                      </a:r>
                      <a:endParaRPr sz="1200"/>
                    </a:p>
                    <a:p>
                      <a:pPr indent="0" lvl="0" marL="0" rtl="0" algn="l">
                        <a:spcBef>
                          <a:spcPts val="0"/>
                        </a:spcBef>
                        <a:spcAft>
                          <a:spcPts val="0"/>
                        </a:spcAft>
                        <a:buNone/>
                      </a:pPr>
                      <a:r>
                        <a:rPr lang="en" sz="1200"/>
                        <a:t>&gt;&gt;&gt; x&lt;=y</a:t>
                      </a:r>
                      <a:endParaRPr sz="1200"/>
                    </a:p>
                    <a:p>
                      <a:pPr indent="0" lvl="0" marL="0" rtl="0" algn="l">
                        <a:spcBef>
                          <a:spcPts val="0"/>
                        </a:spcBef>
                        <a:spcAft>
                          <a:spcPts val="0"/>
                        </a:spcAft>
                        <a:buNone/>
                      </a:pPr>
                      <a:r>
                        <a:rPr lang="en" sz="1200"/>
                        <a:t>False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operator.le(21,3)</a:t>
                      </a:r>
                      <a:endParaRPr sz="1200"/>
                    </a:p>
                    <a:p>
                      <a:pPr indent="0" lvl="0" marL="0" rtl="0" algn="l">
                        <a:spcBef>
                          <a:spcPts val="0"/>
                        </a:spcBef>
                        <a:spcAft>
                          <a:spcPts val="0"/>
                        </a:spcAft>
                        <a:buNone/>
                      </a:pPr>
                      <a:r>
                        <a:rPr lang="en" sz="1200"/>
                        <a:t>False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Logical Operators</a:t>
            </a:r>
            <a:endParaRPr b="1"/>
          </a:p>
        </p:txBody>
      </p:sp>
      <p:sp>
        <p:nvSpPr>
          <p:cNvPr id="365" name="Google Shape;365;p61"/>
          <p:cNvSpPr txBox="1"/>
          <p:nvPr>
            <p:ph idx="1" type="body"/>
          </p:nvPr>
        </p:nvSpPr>
        <p:spPr>
          <a:xfrm>
            <a:off x="311700" y="923875"/>
            <a:ext cx="8520600" cy="6273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Clr>
                <a:srgbClr val="000000"/>
              </a:buClr>
              <a:buSzPct val="100000"/>
              <a:buChar char="●"/>
            </a:pPr>
            <a:r>
              <a:rPr lang="en">
                <a:solidFill>
                  <a:srgbClr val="000000"/>
                </a:solidFill>
              </a:rPr>
              <a:t>The logical operators are used to combine two boolean expressions. The logical operations are generally applicable to all objects, and support truth tests, identity tests, and boolean operations.</a:t>
            </a:r>
            <a:endParaRPr>
              <a:solidFill>
                <a:srgbClr val="000000"/>
              </a:solidFill>
            </a:endParaRPr>
          </a:p>
        </p:txBody>
      </p:sp>
      <p:pic>
        <p:nvPicPr>
          <p:cNvPr id="366" name="Google Shape;366;p61"/>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67" name="Google Shape;367;p61"/>
          <p:cNvGraphicFramePr/>
          <p:nvPr/>
        </p:nvGraphicFramePr>
        <p:xfrm>
          <a:off x="952500" y="1700925"/>
          <a:ext cx="3000000" cy="3000000"/>
        </p:xfrm>
        <a:graphic>
          <a:graphicData uri="http://schemas.openxmlformats.org/drawingml/2006/table">
            <a:tbl>
              <a:tblPr>
                <a:noFill/>
                <a:tableStyleId>{CB16CE43-BC52-4E11-B3DC-885D44C3DBD8}</a:tableStyleId>
              </a:tblPr>
              <a:tblGrid>
                <a:gridCol w="1010225"/>
                <a:gridCol w="3268350"/>
                <a:gridCol w="2960425"/>
              </a:tblGrid>
              <a:tr h="3810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and</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both or all of the operands are true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x=8; y=6</a:t>
                      </a:r>
                      <a:endParaRPr sz="1200"/>
                    </a:p>
                    <a:p>
                      <a:pPr indent="0" lvl="0" marL="0" rtl="0" algn="l">
                        <a:spcBef>
                          <a:spcPts val="0"/>
                        </a:spcBef>
                        <a:spcAft>
                          <a:spcPts val="0"/>
                        </a:spcAft>
                        <a:buNone/>
                      </a:pPr>
                      <a:r>
                        <a:rPr lang="en" sz="1200"/>
                        <a:t>&gt;&gt;&gt; x&gt;1 and y&lt;12</a:t>
                      </a:r>
                      <a:endParaRPr sz="1200"/>
                    </a:p>
                    <a:p>
                      <a:pPr indent="0" lvl="0" marL="0" rtl="0" algn="l">
                        <a:spcBef>
                          <a:spcPts val="0"/>
                        </a:spcBef>
                        <a:spcAft>
                          <a:spcPts val="0"/>
                        </a:spcAft>
                        <a:buNone/>
                      </a:pPr>
                      <a:r>
                        <a:rPr lang="en" sz="1200"/>
                        <a:t>True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or</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either or all of the operands are true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x=8; y=6</a:t>
                      </a:r>
                      <a:endParaRPr sz="1200"/>
                    </a:p>
                    <a:p>
                      <a:pPr indent="0" lvl="0" marL="0" rtl="0" algn="l">
                        <a:spcBef>
                          <a:spcPts val="0"/>
                        </a:spcBef>
                        <a:spcAft>
                          <a:spcPts val="0"/>
                        </a:spcAft>
                        <a:buNone/>
                      </a:pPr>
                      <a:r>
                        <a:rPr lang="en" sz="1200"/>
                        <a:t>&gt;&gt;&gt; x&gt;1 or y&lt;12</a:t>
                      </a:r>
                      <a:endParaRPr sz="1200"/>
                    </a:p>
                    <a:p>
                      <a:pPr indent="0" lvl="0" marL="0" rtl="0" algn="l">
                        <a:spcBef>
                          <a:spcPts val="0"/>
                        </a:spcBef>
                        <a:spcAft>
                          <a:spcPts val="0"/>
                        </a:spcAft>
                        <a:buNone/>
                      </a:pPr>
                      <a:r>
                        <a:rPr lang="en" sz="1200"/>
                        <a:t>True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not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expression is evaluated as false and vice-versa</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x=8</a:t>
                      </a:r>
                      <a:endParaRPr sz="1200"/>
                    </a:p>
                    <a:p>
                      <a:pPr indent="0" lvl="0" marL="0" rtl="0" algn="l">
                        <a:spcBef>
                          <a:spcPts val="0"/>
                        </a:spcBef>
                        <a:spcAft>
                          <a:spcPts val="0"/>
                        </a:spcAft>
                        <a:buNone/>
                      </a:pPr>
                      <a:r>
                        <a:rPr lang="en" sz="1200"/>
                        <a:t>&gt;&gt;&gt; not x&gt;1</a:t>
                      </a:r>
                      <a:endParaRPr sz="1200"/>
                    </a:p>
                    <a:p>
                      <a:pPr indent="0" lvl="0" marL="0" rtl="0" algn="l">
                        <a:spcBef>
                          <a:spcPts val="0"/>
                        </a:spcBef>
                        <a:spcAft>
                          <a:spcPts val="0"/>
                        </a:spcAft>
                        <a:buNone/>
                      </a:pPr>
                      <a:r>
                        <a:rPr lang="en" sz="1200"/>
                        <a:t>&gt;&gt;&gt; False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Identity Operators</a:t>
            </a:r>
            <a:endParaRPr b="1"/>
          </a:p>
        </p:txBody>
      </p:sp>
      <p:sp>
        <p:nvSpPr>
          <p:cNvPr id="373" name="Google Shape;373;p62"/>
          <p:cNvSpPr txBox="1"/>
          <p:nvPr>
            <p:ph idx="1" type="body"/>
          </p:nvPr>
        </p:nvSpPr>
        <p:spPr>
          <a:xfrm>
            <a:off x="311700" y="923875"/>
            <a:ext cx="8520600" cy="6273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rgbClr val="000000"/>
              </a:buClr>
              <a:buSzPct val="100000"/>
              <a:buChar char="●"/>
            </a:pPr>
            <a:r>
              <a:rPr lang="en">
                <a:solidFill>
                  <a:srgbClr val="000000"/>
                </a:solidFill>
              </a:rPr>
              <a:t>The identity operators check whether the two objects have the same id value i.e. both the objects point to the same memory location.</a:t>
            </a:r>
            <a:endParaRPr>
              <a:solidFill>
                <a:srgbClr val="000000"/>
              </a:solidFill>
            </a:endParaRPr>
          </a:p>
        </p:txBody>
      </p:sp>
      <p:pic>
        <p:nvPicPr>
          <p:cNvPr id="374" name="Google Shape;374;p62"/>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75" name="Google Shape;375;p62"/>
          <p:cNvGraphicFramePr/>
          <p:nvPr/>
        </p:nvGraphicFramePr>
        <p:xfrm>
          <a:off x="524805" y="1617625"/>
          <a:ext cx="3000000" cy="3000000"/>
        </p:xfrm>
        <a:graphic>
          <a:graphicData uri="http://schemas.openxmlformats.org/drawingml/2006/table">
            <a:tbl>
              <a:tblPr>
                <a:noFill/>
                <a:tableStyleId>{CB16CE43-BC52-4E11-B3DC-885D44C3DBD8}</a:tableStyleId>
              </a:tblPr>
              <a:tblGrid>
                <a:gridCol w="968700"/>
                <a:gridCol w="1379175"/>
                <a:gridCol w="2394300"/>
                <a:gridCol w="3329425"/>
              </a:tblGrid>
              <a:tr h="3962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ctr">
                        <a:spcBef>
                          <a:spcPts val="0"/>
                        </a:spcBef>
                        <a:spcAft>
                          <a:spcPts val="0"/>
                        </a:spcAft>
                        <a:buNone/>
                      </a:pPr>
                      <a:r>
                        <a:rPr lang="en"/>
                        <a:t>is</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operator.is_(x,y)</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first operand is exactly the same with the second operand</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x=21; y=3</a:t>
                      </a:r>
                      <a:endParaRPr sz="1200"/>
                    </a:p>
                    <a:p>
                      <a:pPr indent="0" lvl="0" marL="0" rtl="0" algn="l">
                        <a:spcBef>
                          <a:spcPts val="0"/>
                        </a:spcBef>
                        <a:spcAft>
                          <a:spcPts val="0"/>
                        </a:spcAft>
                        <a:buNone/>
                      </a:pPr>
                      <a:r>
                        <a:rPr lang="en" sz="1200"/>
                        <a:t>&gt;&gt;&gt; x is y</a:t>
                      </a:r>
                      <a:endParaRPr sz="1200"/>
                    </a:p>
                    <a:p>
                      <a:pPr indent="0" lvl="0" marL="0" rtl="0" algn="l">
                        <a:spcBef>
                          <a:spcPts val="0"/>
                        </a:spcBef>
                        <a:spcAft>
                          <a:spcPts val="0"/>
                        </a:spcAft>
                        <a:buNone/>
                      </a:pPr>
                      <a:r>
                        <a:rPr lang="en" sz="1200"/>
                        <a:t>False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operator.is_(21,3)</a:t>
                      </a:r>
                      <a:endParaRPr sz="1200"/>
                    </a:p>
                    <a:p>
                      <a:pPr indent="0" lvl="0" marL="0" rtl="0" algn="l">
                        <a:spcBef>
                          <a:spcPts val="0"/>
                        </a:spcBef>
                        <a:spcAft>
                          <a:spcPts val="0"/>
                        </a:spcAft>
                        <a:buNone/>
                      </a:pPr>
                      <a:r>
                        <a:rPr lang="en" sz="1200"/>
                        <a:t>False</a:t>
                      </a:r>
                      <a:endParaRPr sz="12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is not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operator.is_not(x,y)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first operand is totally different with the second operand</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x=21; y=3</a:t>
                      </a:r>
                      <a:endParaRPr sz="1200"/>
                    </a:p>
                    <a:p>
                      <a:pPr indent="0" lvl="0" marL="0" rtl="0" algn="l">
                        <a:spcBef>
                          <a:spcPts val="0"/>
                        </a:spcBef>
                        <a:spcAft>
                          <a:spcPts val="0"/>
                        </a:spcAft>
                        <a:buNone/>
                      </a:pPr>
                      <a:r>
                        <a:rPr lang="en" sz="1200"/>
                        <a:t>&gt;&gt;&gt; x is not y</a:t>
                      </a:r>
                      <a:endParaRPr sz="1200"/>
                    </a:p>
                    <a:p>
                      <a:pPr indent="0" lvl="0" marL="0" rtl="0" algn="l">
                        <a:spcBef>
                          <a:spcPts val="0"/>
                        </a:spcBef>
                        <a:spcAft>
                          <a:spcPts val="0"/>
                        </a:spcAft>
                        <a:buNone/>
                      </a:pPr>
                      <a:r>
                        <a:rPr lang="en" sz="1200"/>
                        <a:t>True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operator.is_not(21,3)</a:t>
                      </a:r>
                      <a:endParaRPr sz="1200"/>
                    </a:p>
                    <a:p>
                      <a:pPr indent="0" lvl="0" marL="0" rtl="0" algn="l">
                        <a:spcBef>
                          <a:spcPts val="0"/>
                        </a:spcBef>
                        <a:spcAft>
                          <a:spcPts val="0"/>
                        </a:spcAft>
                        <a:buNone/>
                      </a:pPr>
                      <a:r>
                        <a:rPr lang="en" sz="1200"/>
                        <a:t>True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Membership Operators</a:t>
            </a:r>
            <a:endParaRPr b="1"/>
          </a:p>
        </p:txBody>
      </p:sp>
      <p:sp>
        <p:nvSpPr>
          <p:cNvPr id="381" name="Google Shape;381;p63"/>
          <p:cNvSpPr txBox="1"/>
          <p:nvPr>
            <p:ph idx="1" type="body"/>
          </p:nvPr>
        </p:nvSpPr>
        <p:spPr>
          <a:xfrm>
            <a:off x="311700" y="923875"/>
            <a:ext cx="8520600" cy="6273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rgbClr val="000000"/>
              </a:buClr>
              <a:buSzPct val="100000"/>
              <a:buChar char="●"/>
            </a:pPr>
            <a:r>
              <a:rPr lang="en">
                <a:solidFill>
                  <a:srgbClr val="000000"/>
                </a:solidFill>
              </a:rPr>
              <a:t>The membership test operators in and not in test whether the sequence has a given item or not. For the string and bytes types, x in y is True if and only if x is a substring of y.</a:t>
            </a:r>
            <a:endParaRPr>
              <a:solidFill>
                <a:srgbClr val="000000"/>
              </a:solidFill>
            </a:endParaRPr>
          </a:p>
        </p:txBody>
      </p:sp>
      <p:pic>
        <p:nvPicPr>
          <p:cNvPr id="382" name="Google Shape;382;p63"/>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83" name="Google Shape;383;p63"/>
          <p:cNvGraphicFramePr/>
          <p:nvPr/>
        </p:nvGraphicFramePr>
        <p:xfrm>
          <a:off x="524805" y="1617625"/>
          <a:ext cx="3000000" cy="3000000"/>
        </p:xfrm>
        <a:graphic>
          <a:graphicData uri="http://schemas.openxmlformats.org/drawingml/2006/table">
            <a:tbl>
              <a:tblPr>
                <a:noFill/>
                <a:tableStyleId>{CB16CE43-BC52-4E11-B3DC-885D44C3DBD8}</a:tableStyleId>
              </a:tblPr>
              <a:tblGrid>
                <a:gridCol w="968700"/>
                <a:gridCol w="1379175"/>
                <a:gridCol w="2394300"/>
                <a:gridCol w="3329425"/>
              </a:tblGrid>
              <a:tr h="3962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ctr">
                        <a:spcBef>
                          <a:spcPts val="0"/>
                        </a:spcBef>
                        <a:spcAft>
                          <a:spcPts val="0"/>
                        </a:spcAft>
                        <a:buNone/>
                      </a:pPr>
                      <a:r>
                        <a:rPr lang="en"/>
                        <a:t>in</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operator.contains(x,y)</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first operand contains the sequence specified by the second operand</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n = [1, 2, 3, 4, 5]</a:t>
                      </a:r>
                      <a:endParaRPr sz="1200"/>
                    </a:p>
                    <a:p>
                      <a:pPr indent="0" lvl="0" marL="0" rtl="0" algn="l">
                        <a:spcBef>
                          <a:spcPts val="0"/>
                        </a:spcBef>
                        <a:spcAft>
                          <a:spcPts val="0"/>
                        </a:spcAft>
                        <a:buNone/>
                      </a:pPr>
                      <a:r>
                        <a:rPr lang="en" sz="1200"/>
                        <a:t>&gt;&gt;&gt; 1 in n</a:t>
                      </a:r>
                      <a:endParaRPr sz="1200"/>
                    </a:p>
                    <a:p>
                      <a:pPr indent="0" lvl="0" marL="0" rtl="0" algn="l">
                        <a:spcBef>
                          <a:spcPts val="0"/>
                        </a:spcBef>
                        <a:spcAft>
                          <a:spcPts val="0"/>
                        </a:spcAft>
                        <a:buNone/>
                      </a:pPr>
                      <a:r>
                        <a:rPr lang="en" sz="1200"/>
                        <a:t>True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operator.contains(n, 1)</a:t>
                      </a:r>
                      <a:endParaRPr sz="1200"/>
                    </a:p>
                    <a:p>
                      <a:pPr indent="0" lvl="0" marL="0" rtl="0" algn="l">
                        <a:spcBef>
                          <a:spcPts val="0"/>
                        </a:spcBef>
                        <a:spcAft>
                          <a:spcPts val="0"/>
                        </a:spcAft>
                        <a:buNone/>
                      </a:pPr>
                      <a:r>
                        <a:rPr lang="en" sz="1200"/>
                        <a:t>True</a:t>
                      </a:r>
                      <a:endParaRPr sz="12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not in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not operator.contains(x,y)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Returns true if the first operand does not contains the sequence specified by the second operand</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n = [1, 2, 3, 4, 5]</a:t>
                      </a:r>
                      <a:endParaRPr sz="1200"/>
                    </a:p>
                    <a:p>
                      <a:pPr indent="0" lvl="0" marL="0" rtl="0" algn="l">
                        <a:spcBef>
                          <a:spcPts val="0"/>
                        </a:spcBef>
                        <a:spcAft>
                          <a:spcPts val="0"/>
                        </a:spcAft>
                        <a:buNone/>
                      </a:pPr>
                      <a:r>
                        <a:rPr lang="en" sz="1200"/>
                        <a:t>&gt;&gt;&gt; 1 not in n</a:t>
                      </a:r>
                      <a:endParaRPr sz="1200"/>
                    </a:p>
                    <a:p>
                      <a:pPr indent="0" lvl="0" marL="0" rtl="0" algn="l">
                        <a:spcBef>
                          <a:spcPts val="0"/>
                        </a:spcBef>
                        <a:spcAft>
                          <a:spcPts val="0"/>
                        </a:spcAft>
                        <a:buNone/>
                      </a:pPr>
                      <a:r>
                        <a:rPr lang="en" sz="1200"/>
                        <a:t>False</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not operator.contains(n, 1)</a:t>
                      </a:r>
                      <a:endParaRPr sz="1200"/>
                    </a:p>
                    <a:p>
                      <a:pPr indent="0" lvl="0" marL="0" rtl="0" algn="l">
                        <a:spcBef>
                          <a:spcPts val="0"/>
                        </a:spcBef>
                        <a:spcAft>
                          <a:spcPts val="0"/>
                        </a:spcAft>
                        <a:buNone/>
                      </a:pPr>
                      <a:r>
                        <a:rPr lang="en" sz="1200"/>
                        <a:t>False</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String</a:t>
            </a:r>
            <a:endParaRPr b="1"/>
          </a:p>
        </p:txBody>
      </p:sp>
      <p:sp>
        <p:nvSpPr>
          <p:cNvPr id="127" name="Google Shape;12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 sequence is defined as an ordered collection of items. Hence, a string is an ordered collection of characters. The sequence uses an index, starting with zero to fetch a certain item (a character in case of a string) from it.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supports negative indexing too, starting with -(length of string) till -1.</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string is an immutable object. Hence, it is not possible to modify it. The attempt to assign different characters at a certain index results in errors.</a:t>
            </a:r>
            <a:endParaRPr>
              <a:solidFill>
                <a:srgbClr val="000000"/>
              </a:solidFill>
            </a:endParaRPr>
          </a:p>
        </p:txBody>
      </p:sp>
      <p:pic>
        <p:nvPicPr>
          <p:cNvPr id="128" name="Google Shape;128;p2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Bitwise Operators</a:t>
            </a:r>
            <a:endParaRPr b="1"/>
          </a:p>
        </p:txBody>
      </p:sp>
      <p:sp>
        <p:nvSpPr>
          <p:cNvPr id="389" name="Google Shape;389;p64"/>
          <p:cNvSpPr txBox="1"/>
          <p:nvPr>
            <p:ph idx="1" type="body"/>
          </p:nvPr>
        </p:nvSpPr>
        <p:spPr>
          <a:xfrm>
            <a:off x="311700" y="847675"/>
            <a:ext cx="8520600" cy="47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Bitwise operators perform operations on binary operands.</a:t>
            </a:r>
            <a:endParaRPr>
              <a:solidFill>
                <a:srgbClr val="000000"/>
              </a:solidFill>
            </a:endParaRPr>
          </a:p>
        </p:txBody>
      </p:sp>
      <p:pic>
        <p:nvPicPr>
          <p:cNvPr id="390" name="Google Shape;390;p64"/>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91" name="Google Shape;391;p64"/>
          <p:cNvGraphicFramePr/>
          <p:nvPr/>
        </p:nvGraphicFramePr>
        <p:xfrm>
          <a:off x="524805" y="1389025"/>
          <a:ext cx="3000000" cy="3000000"/>
        </p:xfrm>
        <a:graphic>
          <a:graphicData uri="http://schemas.openxmlformats.org/drawingml/2006/table">
            <a:tbl>
              <a:tblPr>
                <a:noFill/>
                <a:tableStyleId>{CB16CE43-BC52-4E11-B3DC-885D44C3DBD8}</a:tableStyleId>
              </a:tblPr>
              <a:tblGrid>
                <a:gridCol w="968700"/>
                <a:gridCol w="1379175"/>
                <a:gridCol w="2394300"/>
                <a:gridCol w="3329425"/>
              </a:tblGrid>
              <a:tr h="3962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ctr">
                        <a:spcBef>
                          <a:spcPts val="0"/>
                        </a:spcBef>
                        <a:spcAft>
                          <a:spcPts val="0"/>
                        </a:spcAft>
                        <a:buNone/>
                      </a:pPr>
                      <a:r>
                        <a:rPr lang="en" sz="1200"/>
                        <a:t>&amp;</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operator.and_(x,y)</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Sets each bit to 1 if both bits are 1</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x=5; y=10</a:t>
                      </a:r>
                      <a:endParaRPr sz="1200"/>
                    </a:p>
                    <a:p>
                      <a:pPr indent="0" lvl="0" marL="0" rtl="0" algn="l">
                        <a:spcBef>
                          <a:spcPts val="0"/>
                        </a:spcBef>
                        <a:spcAft>
                          <a:spcPts val="0"/>
                        </a:spcAft>
                        <a:buNone/>
                      </a:pPr>
                      <a:r>
                        <a:rPr lang="en" sz="1200"/>
                        <a:t>&gt;&gt;&gt; z = x&amp;y</a:t>
                      </a:r>
                      <a:endParaRPr sz="1200"/>
                    </a:p>
                    <a:p>
                      <a:pPr indent="0" lvl="0" marL="0" rtl="0" algn="l">
                        <a:spcBef>
                          <a:spcPts val="0"/>
                        </a:spcBef>
                        <a:spcAft>
                          <a:spcPts val="0"/>
                        </a:spcAft>
                        <a:buNone/>
                      </a:pPr>
                      <a:r>
                        <a:rPr lang="en" sz="1200"/>
                        <a:t>&gt;&gt;&gt; z</a:t>
                      </a:r>
                      <a:endParaRPr sz="1200"/>
                    </a:p>
                    <a:p>
                      <a:pPr indent="0" lvl="0" marL="0" rtl="0" algn="l">
                        <a:spcBef>
                          <a:spcPts val="0"/>
                        </a:spcBef>
                        <a:spcAft>
                          <a:spcPts val="0"/>
                        </a:spcAft>
                        <a:buNone/>
                      </a:pPr>
                      <a:r>
                        <a:rPr lang="en" sz="1200"/>
                        <a:t>0</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operator.and_(x, y)</a:t>
                      </a:r>
                      <a:endParaRPr sz="1200"/>
                    </a:p>
                    <a:p>
                      <a:pPr indent="0" lvl="0" marL="0" rtl="0" algn="l">
                        <a:spcBef>
                          <a:spcPts val="0"/>
                        </a:spcBef>
                        <a:spcAft>
                          <a:spcPts val="0"/>
                        </a:spcAft>
                        <a:buNone/>
                      </a:pPr>
                      <a:r>
                        <a:rPr lang="en" sz="1200"/>
                        <a:t>0</a:t>
                      </a:r>
                      <a:endParaRPr sz="12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operator.or_(x,y)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Sets each bit to 1 if one of two bits is 1</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x=5; y=10</a:t>
                      </a:r>
                      <a:endParaRPr sz="1200"/>
                    </a:p>
                    <a:p>
                      <a:pPr indent="0" lvl="0" marL="0" rtl="0" algn="l">
                        <a:spcBef>
                          <a:spcPts val="0"/>
                        </a:spcBef>
                        <a:spcAft>
                          <a:spcPts val="0"/>
                        </a:spcAft>
                        <a:buNone/>
                      </a:pPr>
                      <a:r>
                        <a:rPr lang="en" sz="1200"/>
                        <a:t>&gt;&gt;&gt; z = x|y</a:t>
                      </a:r>
                      <a:endParaRPr sz="1200"/>
                    </a:p>
                    <a:p>
                      <a:pPr indent="0" lvl="0" marL="0" rtl="0" algn="l">
                        <a:spcBef>
                          <a:spcPts val="0"/>
                        </a:spcBef>
                        <a:spcAft>
                          <a:spcPts val="0"/>
                        </a:spcAft>
                        <a:buNone/>
                      </a:pPr>
                      <a:r>
                        <a:rPr lang="en" sz="1200"/>
                        <a:t>&gt;&gt;&gt; z</a:t>
                      </a:r>
                      <a:endParaRPr sz="1200"/>
                    </a:p>
                    <a:p>
                      <a:pPr indent="0" lvl="0" marL="0" rtl="0" algn="l">
                        <a:spcBef>
                          <a:spcPts val="0"/>
                        </a:spcBef>
                        <a:spcAft>
                          <a:spcPts val="0"/>
                        </a:spcAft>
                        <a:buNone/>
                      </a:pPr>
                      <a:r>
                        <a:rPr lang="en" sz="1200"/>
                        <a:t>15</a:t>
                      </a:r>
                      <a:endParaRPr sz="1200"/>
                    </a:p>
                    <a:p>
                      <a:pPr indent="0" lvl="0" marL="0" rtl="0" algn="l">
                        <a:spcBef>
                          <a:spcPts val="0"/>
                        </a:spcBef>
                        <a:spcAft>
                          <a:spcPts val="0"/>
                        </a:spcAft>
                        <a:buNone/>
                      </a:pPr>
                      <a:r>
                        <a:rPr lang="en" sz="1200"/>
                        <a:t>&gt;&gt;&gt; import operator</a:t>
                      </a:r>
                      <a:endParaRPr sz="1200"/>
                    </a:p>
                    <a:p>
                      <a:pPr indent="0" lvl="0" marL="0" rtl="0" algn="l">
                        <a:spcBef>
                          <a:spcPts val="0"/>
                        </a:spcBef>
                        <a:spcAft>
                          <a:spcPts val="0"/>
                        </a:spcAft>
                        <a:buNone/>
                      </a:pPr>
                      <a:r>
                        <a:rPr lang="en" sz="1200"/>
                        <a:t>&gt;&gt;&gt; operator.or_(x, y)</a:t>
                      </a:r>
                      <a:endParaRPr sz="1200"/>
                    </a:p>
                    <a:p>
                      <a:pPr indent="0" lvl="0" marL="0" rtl="0" algn="l">
                        <a:spcBef>
                          <a:spcPts val="0"/>
                        </a:spcBef>
                        <a:spcAft>
                          <a:spcPts val="0"/>
                        </a:spcAft>
                        <a:buNone/>
                      </a:pPr>
                      <a:r>
                        <a:rPr lang="en" sz="1200"/>
                        <a:t>15</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Bitwise Operators</a:t>
            </a:r>
            <a:endParaRPr b="1"/>
          </a:p>
        </p:txBody>
      </p:sp>
      <p:pic>
        <p:nvPicPr>
          <p:cNvPr id="397" name="Google Shape;397;p65"/>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98" name="Google Shape;398;p65"/>
          <p:cNvGraphicFramePr/>
          <p:nvPr/>
        </p:nvGraphicFramePr>
        <p:xfrm>
          <a:off x="524805" y="1389025"/>
          <a:ext cx="3000000" cy="3000000"/>
        </p:xfrm>
        <a:graphic>
          <a:graphicData uri="http://schemas.openxmlformats.org/drawingml/2006/table">
            <a:tbl>
              <a:tblPr>
                <a:noFill/>
                <a:tableStyleId>{CB16CE43-BC52-4E11-B3DC-885D44C3DBD8}</a:tableStyleId>
              </a:tblPr>
              <a:tblGrid>
                <a:gridCol w="968700"/>
                <a:gridCol w="1379175"/>
                <a:gridCol w="2394300"/>
                <a:gridCol w="3329425"/>
              </a:tblGrid>
              <a:tr h="3962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operator.xor(x,y)</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Sets each bit to 1 if only one of two bits is 1.</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x=5; y=10</a:t>
                      </a:r>
                      <a:endParaRPr sz="1200"/>
                    </a:p>
                    <a:p>
                      <a:pPr indent="0" lvl="0" marL="0" rtl="0" algn="l">
                        <a:spcBef>
                          <a:spcPts val="0"/>
                        </a:spcBef>
                        <a:spcAft>
                          <a:spcPts val="0"/>
                        </a:spcAft>
                        <a:buNone/>
                      </a:pPr>
                      <a:r>
                        <a:rPr lang="en" sz="1200"/>
                        <a:t>z=x ^ y </a:t>
                      </a:r>
                      <a:endParaRPr sz="1200"/>
                    </a:p>
                    <a:p>
                      <a:pPr indent="0" lvl="0" marL="0" rtl="0" algn="l">
                        <a:spcBef>
                          <a:spcPts val="0"/>
                        </a:spcBef>
                        <a:spcAft>
                          <a:spcPts val="0"/>
                        </a:spcAft>
                        <a:buNone/>
                      </a:pPr>
                      <a:r>
                        <a:rPr lang="en" sz="1200"/>
                        <a:t>print(z) #output: 15</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import operator</a:t>
                      </a:r>
                      <a:endParaRPr sz="1200"/>
                    </a:p>
                    <a:p>
                      <a:pPr indent="0" lvl="0" marL="0" rtl="0" algn="l">
                        <a:spcBef>
                          <a:spcPts val="0"/>
                        </a:spcBef>
                        <a:spcAft>
                          <a:spcPts val="0"/>
                        </a:spcAft>
                        <a:buNone/>
                      </a:pPr>
                      <a:r>
                        <a:rPr lang="en" sz="1200"/>
                        <a:t>operator.xor(x, y)</a:t>
                      </a:r>
                      <a:endParaRPr sz="12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operator.invert(x)</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Inverts all the bits.</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x=5</a:t>
                      </a:r>
                      <a:endParaRPr sz="1200"/>
                    </a:p>
                    <a:p>
                      <a:pPr indent="0" lvl="0" marL="0" rtl="0" algn="l">
                        <a:spcBef>
                          <a:spcPts val="0"/>
                        </a:spcBef>
                        <a:spcAft>
                          <a:spcPts val="0"/>
                        </a:spcAft>
                        <a:buNone/>
                      </a:pPr>
                      <a:r>
                        <a:rPr lang="en" sz="1200"/>
                        <a:t>print(~x) #output: -6</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import operator</a:t>
                      </a:r>
                      <a:endParaRPr sz="1200"/>
                    </a:p>
                    <a:p>
                      <a:pPr indent="0" lvl="0" marL="0" rtl="0" algn="l">
                        <a:spcBef>
                          <a:spcPts val="0"/>
                        </a:spcBef>
                        <a:spcAft>
                          <a:spcPts val="0"/>
                        </a:spcAft>
                        <a:buNone/>
                      </a:pPr>
                      <a:r>
                        <a:rPr lang="en" sz="1200"/>
                        <a:t>operator.invert(x)</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Bitwise Operators</a:t>
            </a:r>
            <a:endParaRPr b="1"/>
          </a:p>
        </p:txBody>
      </p:sp>
      <p:pic>
        <p:nvPicPr>
          <p:cNvPr id="404" name="Google Shape;404;p66"/>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05" name="Google Shape;405;p66"/>
          <p:cNvGraphicFramePr/>
          <p:nvPr/>
        </p:nvGraphicFramePr>
        <p:xfrm>
          <a:off x="524805" y="1389025"/>
          <a:ext cx="3000000" cy="3000000"/>
        </p:xfrm>
        <a:graphic>
          <a:graphicData uri="http://schemas.openxmlformats.org/drawingml/2006/table">
            <a:tbl>
              <a:tblPr>
                <a:noFill/>
                <a:tableStyleId>{CB16CE43-BC52-4E11-B3DC-885D44C3DBD8}</a:tableStyleId>
              </a:tblPr>
              <a:tblGrid>
                <a:gridCol w="968700"/>
                <a:gridCol w="1379175"/>
                <a:gridCol w="2394300"/>
                <a:gridCol w="3329425"/>
              </a:tblGrid>
              <a:tr h="396200">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Function</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tc>
              </a:tr>
              <a:tr h="381000">
                <a:tc>
                  <a:txBody>
                    <a:bodyPr/>
                    <a:lstStyle/>
                    <a:p>
                      <a:pPr indent="0" lvl="0" marL="0" rtl="0" algn="ctr">
                        <a:spcBef>
                          <a:spcPts val="0"/>
                        </a:spcBef>
                        <a:spcAft>
                          <a:spcPts val="0"/>
                        </a:spcAft>
                        <a:buNone/>
                      </a:pPr>
                      <a:r>
                        <a:rPr lang="en" sz="1200"/>
                        <a:t>&lt;&lt;</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operator.lshift(x,y)</a:t>
                      </a:r>
                      <a:endParaRPr sz="12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Shift left by pushing zeros in from the right and let the leftmost bits fall off.</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x=5</a:t>
                      </a:r>
                      <a:endParaRPr sz="1200"/>
                    </a:p>
                    <a:p>
                      <a:pPr indent="0" lvl="0" marL="0" rtl="0" algn="l">
                        <a:spcBef>
                          <a:spcPts val="0"/>
                        </a:spcBef>
                        <a:spcAft>
                          <a:spcPts val="0"/>
                        </a:spcAft>
                        <a:buNone/>
                      </a:pPr>
                      <a:r>
                        <a:rPr lang="en" sz="1200"/>
                        <a:t>print(x&lt;&lt;2)  #output: 20</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import operator</a:t>
                      </a:r>
                      <a:endParaRPr sz="1200"/>
                    </a:p>
                    <a:p>
                      <a:pPr indent="0" lvl="0" marL="0" rtl="0" algn="l">
                        <a:spcBef>
                          <a:spcPts val="0"/>
                        </a:spcBef>
                        <a:spcAft>
                          <a:spcPts val="0"/>
                        </a:spcAft>
                        <a:buNone/>
                      </a:pPr>
                      <a:r>
                        <a:rPr lang="en" sz="1200"/>
                        <a:t>operator.lshift(x,2)</a:t>
                      </a:r>
                      <a:endParaRPr sz="12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&gt;&gt;</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operator.rshift(x,y)</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Shift right by pushing copies of the leftmost bit in from the left, and let the rightmost bits fall off.</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x=5</a:t>
                      </a:r>
                      <a:endParaRPr sz="1200"/>
                    </a:p>
                    <a:p>
                      <a:pPr indent="0" lvl="0" marL="0" rtl="0" algn="l">
                        <a:spcBef>
                          <a:spcPts val="0"/>
                        </a:spcBef>
                        <a:spcAft>
                          <a:spcPts val="0"/>
                        </a:spcAft>
                        <a:buNone/>
                      </a:pPr>
                      <a:r>
                        <a:rPr lang="en" sz="1200"/>
                        <a:t>print(x&gt;&gt;2) #output: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import operator</a:t>
                      </a:r>
                      <a:endParaRPr sz="1200"/>
                    </a:p>
                    <a:p>
                      <a:pPr indent="0" lvl="0" marL="0" rtl="0" algn="l">
                        <a:spcBef>
                          <a:spcPts val="0"/>
                        </a:spcBef>
                        <a:spcAft>
                          <a:spcPts val="0"/>
                        </a:spcAft>
                        <a:buNone/>
                      </a:pPr>
                      <a:r>
                        <a:rPr lang="en" sz="1200"/>
                        <a:t>operator.rshift(x,2)</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[06]</a:t>
            </a:r>
            <a:endParaRPr b="1"/>
          </a:p>
        </p:txBody>
      </p:sp>
      <p:sp>
        <p:nvSpPr>
          <p:cNvPr id="411" name="Google Shape;411;p67"/>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SimulationDay02-06_JTB.py</a:t>
            </a:r>
            <a:endParaRPr b="1">
              <a:solidFill>
                <a:srgbClr val="000000"/>
              </a:solidFill>
            </a:endParaRPr>
          </a:p>
        </p:txBody>
      </p:sp>
      <p:pic>
        <p:nvPicPr>
          <p:cNvPr id="412" name="Google Shape;412;p67"/>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13" name="Google Shape;413;p67"/>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68"/>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19" name="Google Shape;419;p68"/>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420" name="Google Shape;420;p68"/>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421" name="Google Shape;421;p68"/>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PS06_JTB.py</a:t>
            </a:r>
            <a:endParaRPr b="1">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Methods</a:t>
            </a:r>
            <a:endParaRPr b="1"/>
          </a:p>
        </p:txBody>
      </p:sp>
      <p:pic>
        <p:nvPicPr>
          <p:cNvPr id="427" name="Google Shape;427;p69"/>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28" name="Google Shape;428;p69"/>
          <p:cNvGraphicFramePr/>
          <p:nvPr/>
        </p:nvGraphicFramePr>
        <p:xfrm>
          <a:off x="467825" y="1017725"/>
          <a:ext cx="3000000" cy="3000000"/>
        </p:xfrm>
        <a:graphic>
          <a:graphicData uri="http://schemas.openxmlformats.org/drawingml/2006/table">
            <a:tbl>
              <a:tblPr>
                <a:noFill/>
                <a:tableStyleId>{CB16CE43-BC52-4E11-B3DC-885D44C3DBD8}</a:tableStyleId>
              </a:tblPr>
              <a:tblGrid>
                <a:gridCol w="1857475"/>
                <a:gridCol w="6236875"/>
              </a:tblGrid>
              <a:tr h="381000">
                <a:tc>
                  <a:txBody>
                    <a:bodyPr/>
                    <a:lstStyle/>
                    <a:p>
                      <a:pPr indent="0" lvl="0" marL="0" rtl="0" algn="ctr">
                        <a:spcBef>
                          <a:spcPts val="0"/>
                        </a:spcBef>
                        <a:spcAft>
                          <a:spcPts val="0"/>
                        </a:spcAft>
                        <a:buNone/>
                      </a:pPr>
                      <a:r>
                        <a:rPr b="1" lang="en"/>
                        <a:t>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str.capitalize()</a:t>
                      </a:r>
                      <a:endParaRPr sz="1200"/>
                    </a:p>
                  </a:txBody>
                  <a:tcPr marT="91425" marB="91425" marR="91425" marL="91425" anchor="ctr"/>
                </a:tc>
                <a:tc>
                  <a:txBody>
                    <a:bodyPr/>
                    <a:lstStyle/>
                    <a:p>
                      <a:pPr indent="0" lvl="0" marL="0" rtl="0" algn="l">
                        <a:spcBef>
                          <a:spcPts val="0"/>
                        </a:spcBef>
                        <a:spcAft>
                          <a:spcPts val="0"/>
                        </a:spcAft>
                        <a:buNone/>
                      </a:pPr>
                      <a:r>
                        <a:rPr lang="en" sz="1200"/>
                        <a:t>Returns the copy of the string with its first character capitalized and the rest of the letters are in lowercased.</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string.casefold()</a:t>
                      </a:r>
                      <a:endParaRPr sz="1200"/>
                    </a:p>
                  </a:txBody>
                  <a:tcPr marT="91425" marB="91425" marR="91425" marL="91425" anchor="ctr"/>
                </a:tc>
                <a:tc>
                  <a:txBody>
                    <a:bodyPr/>
                    <a:lstStyle/>
                    <a:p>
                      <a:pPr indent="0" lvl="0" marL="0" rtl="0" algn="l">
                        <a:spcBef>
                          <a:spcPts val="0"/>
                        </a:spcBef>
                        <a:spcAft>
                          <a:spcPts val="0"/>
                        </a:spcAft>
                        <a:buNone/>
                      </a:pPr>
                      <a:r>
                        <a:rPr lang="en" sz="1200"/>
                        <a:t>Returns a lowered case string. It is similar to the lower() method, but the casefold() method converts more characters into lower case.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string.center()</a:t>
                      </a:r>
                      <a:endParaRPr sz="1200"/>
                    </a:p>
                  </a:txBody>
                  <a:tcPr marT="91425" marB="91425" marR="91425" marL="91425" anchor="ctr"/>
                </a:tc>
                <a:tc>
                  <a:txBody>
                    <a:bodyPr/>
                    <a:lstStyle/>
                    <a:p>
                      <a:pPr indent="0" lvl="0" marL="0" rtl="0" algn="l">
                        <a:spcBef>
                          <a:spcPts val="0"/>
                        </a:spcBef>
                        <a:spcAft>
                          <a:spcPts val="0"/>
                        </a:spcAft>
                        <a:buNone/>
                      </a:pPr>
                      <a:r>
                        <a:rPr lang="en" sz="1200"/>
                        <a:t>Returns a new centered string of the specified length, which is padded with the specified character. The default character is space.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string.count()</a:t>
                      </a:r>
                      <a:endParaRPr sz="1200"/>
                    </a:p>
                  </a:txBody>
                  <a:tcPr marT="91425" marB="91425" marR="91425" marL="91425" anchor="ctr"/>
                </a:tc>
                <a:tc>
                  <a:txBody>
                    <a:bodyPr/>
                    <a:lstStyle/>
                    <a:p>
                      <a:pPr indent="0" lvl="0" marL="0" rtl="0" algn="l">
                        <a:spcBef>
                          <a:spcPts val="0"/>
                        </a:spcBef>
                        <a:spcAft>
                          <a:spcPts val="0"/>
                        </a:spcAft>
                        <a:buNone/>
                      </a:pPr>
                      <a:r>
                        <a:rPr lang="en" sz="1200"/>
                        <a:t>Searches (case-sensitive) the specified substring in the given string and returns an integer indicating occurrences of the substring.</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string.endswith()</a:t>
                      </a:r>
                      <a:endParaRPr sz="1200"/>
                    </a:p>
                  </a:txBody>
                  <a:tcPr marT="91425" marB="91425" marR="91425" marL="91425" anchor="ctr"/>
                </a:tc>
                <a:tc>
                  <a:txBody>
                    <a:bodyPr/>
                    <a:lstStyle/>
                    <a:p>
                      <a:pPr indent="0" lvl="0" marL="0" rtl="0" algn="l">
                        <a:spcBef>
                          <a:spcPts val="0"/>
                        </a:spcBef>
                        <a:spcAft>
                          <a:spcPts val="0"/>
                        </a:spcAft>
                        <a:buNone/>
                      </a:pPr>
                      <a:r>
                        <a:rPr lang="en" sz="1200"/>
                        <a:t>Returns True if a string ends with the specified suffix (case-sensitive), otherwise returns False.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string.expandtabs()</a:t>
                      </a:r>
                      <a:endParaRPr sz="1200"/>
                    </a:p>
                  </a:txBody>
                  <a:tcPr marT="91425" marB="91425" marR="91425" marL="91425" anchor="ctr"/>
                </a:tc>
                <a:tc>
                  <a:txBody>
                    <a:bodyPr/>
                    <a:lstStyle/>
                    <a:p>
                      <a:pPr indent="0" lvl="0" marL="0" rtl="0" algn="l">
                        <a:spcBef>
                          <a:spcPts val="0"/>
                        </a:spcBef>
                        <a:spcAft>
                          <a:spcPts val="0"/>
                        </a:spcAft>
                        <a:buNone/>
                      </a:pPr>
                      <a:r>
                        <a:rPr lang="en" sz="1200"/>
                        <a:t>Returns a string with all tab characters \t replaced with one or more space, depending on the number of characters before \t and the specified tab size.</a:t>
                      </a:r>
                      <a:endParaRPr sz="1200"/>
                    </a:p>
                  </a:txBody>
                  <a:tcPr marT="91425" marB="91425" marR="91425" marL="91425" anchor="ct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Methods</a:t>
            </a:r>
            <a:endParaRPr b="1"/>
          </a:p>
        </p:txBody>
      </p:sp>
      <p:pic>
        <p:nvPicPr>
          <p:cNvPr id="434" name="Google Shape;434;p70"/>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35" name="Google Shape;435;p70"/>
          <p:cNvGraphicFramePr/>
          <p:nvPr/>
        </p:nvGraphicFramePr>
        <p:xfrm>
          <a:off x="467825" y="1017725"/>
          <a:ext cx="3000000" cy="3000000"/>
        </p:xfrm>
        <a:graphic>
          <a:graphicData uri="http://schemas.openxmlformats.org/drawingml/2006/table">
            <a:tbl>
              <a:tblPr>
                <a:noFill/>
                <a:tableStyleId>{CB16CE43-BC52-4E11-B3DC-885D44C3DBD8}</a:tableStyleId>
              </a:tblPr>
              <a:tblGrid>
                <a:gridCol w="1857475"/>
                <a:gridCol w="6236875"/>
              </a:tblGrid>
              <a:tr h="381000">
                <a:tc>
                  <a:txBody>
                    <a:bodyPr/>
                    <a:lstStyle/>
                    <a:p>
                      <a:pPr indent="0" lvl="0" marL="0" rtl="0" algn="ctr">
                        <a:spcBef>
                          <a:spcPts val="0"/>
                        </a:spcBef>
                        <a:spcAft>
                          <a:spcPts val="0"/>
                        </a:spcAft>
                        <a:buNone/>
                      </a:pPr>
                      <a:r>
                        <a:rPr b="1" lang="en"/>
                        <a:t>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string.find()</a:t>
                      </a:r>
                      <a:endParaRPr sz="1200"/>
                    </a:p>
                  </a:txBody>
                  <a:tcPr marT="91425" marB="91425" marR="91425" marL="91425" anchor="ctr"/>
                </a:tc>
                <a:tc>
                  <a:txBody>
                    <a:bodyPr/>
                    <a:lstStyle/>
                    <a:p>
                      <a:pPr indent="0" lvl="0" marL="0" rtl="0" algn="l">
                        <a:spcBef>
                          <a:spcPts val="0"/>
                        </a:spcBef>
                        <a:spcAft>
                          <a:spcPts val="0"/>
                        </a:spcAft>
                        <a:buNone/>
                      </a:pPr>
                      <a:r>
                        <a:rPr lang="en" sz="1200"/>
                        <a:t>Returns the index of the first occurence of a substring in the given string (case-sensitive). If the substring is not found it returns -1.</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string.index()</a:t>
                      </a:r>
                      <a:endParaRPr sz="1200"/>
                    </a:p>
                  </a:txBody>
                  <a:tcPr marT="91425" marB="91425" marR="91425" marL="91425" anchor="ctr"/>
                </a:tc>
                <a:tc>
                  <a:txBody>
                    <a:bodyPr/>
                    <a:lstStyle/>
                    <a:p>
                      <a:pPr indent="0" lvl="0" marL="0" rtl="0" algn="l">
                        <a:spcBef>
                          <a:spcPts val="0"/>
                        </a:spcBef>
                        <a:spcAft>
                          <a:spcPts val="0"/>
                        </a:spcAft>
                        <a:buNone/>
                      </a:pPr>
                      <a:r>
                        <a:rPr lang="en" sz="1200"/>
                        <a:t>Returns the index of the first occurence of a substring in the given string.</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string.isalnum()</a:t>
                      </a:r>
                      <a:endParaRPr sz="1200"/>
                    </a:p>
                  </a:txBody>
                  <a:tcPr marT="91425" marB="91425" marR="91425" marL="91425" anchor="ctr"/>
                </a:tc>
                <a:tc>
                  <a:txBody>
                    <a:bodyPr/>
                    <a:lstStyle/>
                    <a:p>
                      <a:pPr indent="0" lvl="0" marL="0" rtl="0" algn="l">
                        <a:spcBef>
                          <a:spcPts val="0"/>
                        </a:spcBef>
                        <a:spcAft>
                          <a:spcPts val="0"/>
                        </a:spcAft>
                        <a:buNone/>
                      </a:pPr>
                      <a:r>
                        <a:rPr lang="en" sz="1200"/>
                        <a:t>Returns True if all characters in the string are alphanumeric (either alphabets or numbers). If not, it returns False.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string.isalpha()</a:t>
                      </a:r>
                      <a:endParaRPr sz="1200"/>
                    </a:p>
                  </a:txBody>
                  <a:tcPr marT="91425" marB="91425" marR="91425" marL="91425" anchor="ctr"/>
                </a:tc>
                <a:tc>
                  <a:txBody>
                    <a:bodyPr/>
                    <a:lstStyle/>
                    <a:p>
                      <a:pPr indent="0" lvl="0" marL="0" rtl="0" algn="l">
                        <a:spcBef>
                          <a:spcPts val="0"/>
                        </a:spcBef>
                        <a:spcAft>
                          <a:spcPts val="0"/>
                        </a:spcAft>
                        <a:buNone/>
                      </a:pPr>
                      <a:r>
                        <a:rPr lang="en" sz="1200"/>
                        <a:t>Returns True if all characters in a string are alphabetic (both lowercase and uppercase) and returns False if at least one character is not an alphabet.</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string.isascii()</a:t>
                      </a:r>
                      <a:endParaRPr sz="1200"/>
                    </a:p>
                  </a:txBody>
                  <a:tcPr marT="91425" marB="91425" marR="91425" marL="91425" anchor="ctr"/>
                </a:tc>
                <a:tc>
                  <a:txBody>
                    <a:bodyPr/>
                    <a:lstStyle/>
                    <a:p>
                      <a:pPr indent="0" lvl="0" marL="0" rtl="0" algn="l">
                        <a:spcBef>
                          <a:spcPts val="0"/>
                        </a:spcBef>
                        <a:spcAft>
                          <a:spcPts val="0"/>
                        </a:spcAft>
                        <a:buNone/>
                      </a:pPr>
                      <a:r>
                        <a:rPr lang="en" sz="1200"/>
                        <a:t>Returns True if the string is empty or all characters in the string are ASCII.</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string.isdecimal()</a:t>
                      </a:r>
                      <a:endParaRPr sz="1200"/>
                    </a:p>
                  </a:txBody>
                  <a:tcPr marT="91425" marB="91425" marR="91425" marL="91425" anchor="ctr"/>
                </a:tc>
                <a:tc>
                  <a:txBody>
                    <a:bodyPr/>
                    <a:lstStyle/>
                    <a:p>
                      <a:pPr indent="0" lvl="0" marL="0" rtl="0" algn="l">
                        <a:spcBef>
                          <a:spcPts val="0"/>
                        </a:spcBef>
                        <a:spcAft>
                          <a:spcPts val="0"/>
                        </a:spcAft>
                        <a:buNone/>
                      </a:pPr>
                      <a:r>
                        <a:rPr lang="en" sz="1200"/>
                        <a:t>Returns True if all characters in a string are decimal characters. If not, it returns False.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string.isdigit()</a:t>
                      </a:r>
                      <a:endParaRPr sz="1200"/>
                    </a:p>
                  </a:txBody>
                  <a:tcPr marT="91425" marB="91425" marR="91425" marL="91425" anchor="ctr"/>
                </a:tc>
                <a:tc>
                  <a:txBody>
                    <a:bodyPr/>
                    <a:lstStyle/>
                    <a:p>
                      <a:pPr indent="0" lvl="0" marL="0" rtl="0" algn="l">
                        <a:spcBef>
                          <a:spcPts val="0"/>
                        </a:spcBef>
                        <a:spcAft>
                          <a:spcPts val="0"/>
                        </a:spcAft>
                        <a:buNone/>
                      </a:pPr>
                      <a:r>
                        <a:rPr lang="en" sz="1200"/>
                        <a:t>Returns True if all characters in a string are digits or Unicode char of a digit. If not, it returns False.</a:t>
                      </a:r>
                      <a:endParaRPr sz="1200"/>
                    </a:p>
                  </a:txBody>
                  <a:tcPr marT="91425" marB="91425" marR="91425" marL="91425" anchor="ct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Methods</a:t>
            </a:r>
            <a:endParaRPr b="1"/>
          </a:p>
        </p:txBody>
      </p:sp>
      <p:pic>
        <p:nvPicPr>
          <p:cNvPr id="441" name="Google Shape;441;p71"/>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42" name="Google Shape;442;p71"/>
          <p:cNvGraphicFramePr/>
          <p:nvPr/>
        </p:nvGraphicFramePr>
        <p:xfrm>
          <a:off x="467825" y="789125"/>
          <a:ext cx="3000000" cy="3000000"/>
        </p:xfrm>
        <a:graphic>
          <a:graphicData uri="http://schemas.openxmlformats.org/drawingml/2006/table">
            <a:tbl>
              <a:tblPr>
                <a:noFill/>
                <a:tableStyleId>{CB16CE43-BC52-4E11-B3DC-885D44C3DBD8}</a:tableStyleId>
              </a:tblPr>
              <a:tblGrid>
                <a:gridCol w="1857475"/>
                <a:gridCol w="6236875"/>
              </a:tblGrid>
              <a:tr h="381000">
                <a:tc>
                  <a:txBody>
                    <a:bodyPr/>
                    <a:lstStyle/>
                    <a:p>
                      <a:pPr indent="0" lvl="0" marL="0" rtl="0" algn="ctr">
                        <a:spcBef>
                          <a:spcPts val="0"/>
                        </a:spcBef>
                        <a:spcAft>
                          <a:spcPts val="0"/>
                        </a:spcAft>
                        <a:buNone/>
                      </a:pPr>
                      <a:r>
                        <a:rPr b="1" lang="en"/>
                        <a:t>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string.isidentifier()</a:t>
                      </a:r>
                      <a:endParaRPr sz="1200"/>
                    </a:p>
                  </a:txBody>
                  <a:tcPr marT="91425" marB="91425" marR="91425" marL="91425" anchor="ctr"/>
                </a:tc>
                <a:tc>
                  <a:txBody>
                    <a:bodyPr/>
                    <a:lstStyle/>
                    <a:p>
                      <a:pPr indent="0" lvl="0" marL="0" rtl="0" algn="l">
                        <a:spcBef>
                          <a:spcPts val="0"/>
                        </a:spcBef>
                        <a:spcAft>
                          <a:spcPts val="0"/>
                        </a:spcAft>
                        <a:buNone/>
                      </a:pPr>
                      <a:r>
                        <a:rPr lang="en" sz="1200"/>
                        <a:t>Checks whether a string is valid identifier string or not. It returns True if the string is a valid identifier otherwise returns False.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string.islower()</a:t>
                      </a:r>
                      <a:endParaRPr sz="1200"/>
                    </a:p>
                  </a:txBody>
                  <a:tcPr marT="91425" marB="91425" marR="91425" marL="91425" anchor="ctr"/>
                </a:tc>
                <a:tc>
                  <a:txBody>
                    <a:bodyPr/>
                    <a:lstStyle/>
                    <a:p>
                      <a:pPr indent="0" lvl="0" marL="0" rtl="0" algn="l">
                        <a:spcBef>
                          <a:spcPts val="0"/>
                        </a:spcBef>
                        <a:spcAft>
                          <a:spcPts val="0"/>
                        </a:spcAft>
                        <a:buNone/>
                      </a:pPr>
                      <a:r>
                        <a:rPr lang="en" sz="1200"/>
                        <a:t>Checks whether all the characters of a given string are lowercased or not. It returns True if all characters are lowercased and False even if one character is uppercase.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string.isnumeric()</a:t>
                      </a:r>
                      <a:endParaRPr sz="1200"/>
                    </a:p>
                  </a:txBody>
                  <a:tcPr marT="91425" marB="91425" marR="91425" marL="91425" anchor="ctr"/>
                </a:tc>
                <a:tc>
                  <a:txBody>
                    <a:bodyPr/>
                    <a:lstStyle/>
                    <a:p>
                      <a:pPr indent="0" lvl="0" marL="0" rtl="0" algn="l">
                        <a:spcBef>
                          <a:spcPts val="0"/>
                        </a:spcBef>
                        <a:spcAft>
                          <a:spcPts val="0"/>
                        </a:spcAft>
                        <a:buNone/>
                      </a:pPr>
                      <a:r>
                        <a:rPr lang="en" sz="1200"/>
                        <a:t>Checks whether all the characters of the string are numeric characters or not. It will return True if all characters are numeric and will return False even if one character is non-numeric.</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string.isprintable()</a:t>
                      </a:r>
                      <a:endParaRPr sz="1200"/>
                    </a:p>
                  </a:txBody>
                  <a:tcPr marT="91425" marB="91425" marR="91425" marL="91425" anchor="ctr"/>
                </a:tc>
                <a:tc>
                  <a:txBody>
                    <a:bodyPr/>
                    <a:lstStyle/>
                    <a:p>
                      <a:pPr indent="0" lvl="0" marL="0" rtl="0" algn="l">
                        <a:spcBef>
                          <a:spcPts val="0"/>
                        </a:spcBef>
                        <a:spcAft>
                          <a:spcPts val="0"/>
                        </a:spcAft>
                        <a:buNone/>
                      </a:pPr>
                      <a:r>
                        <a:rPr lang="en" sz="1200"/>
                        <a:t>Returns True if all the characters of the given string are Printable. It returns False even if one character is Non-Printable.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string.isspace()</a:t>
                      </a:r>
                      <a:endParaRPr sz="1200"/>
                    </a:p>
                  </a:txBody>
                  <a:tcPr marT="91425" marB="91425" marR="91425" marL="91425" anchor="ctr"/>
                </a:tc>
                <a:tc>
                  <a:txBody>
                    <a:bodyPr/>
                    <a:lstStyle/>
                    <a:p>
                      <a:pPr indent="0" lvl="0" marL="0" rtl="0" algn="l">
                        <a:spcBef>
                          <a:spcPts val="0"/>
                        </a:spcBef>
                        <a:spcAft>
                          <a:spcPts val="0"/>
                        </a:spcAft>
                        <a:buNone/>
                      </a:pPr>
                      <a:r>
                        <a:rPr lang="en" sz="1200"/>
                        <a:t>Returns True if all the characters of the given string are whitespaces. It returns False even if one character is not whitespace.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string.istitle()</a:t>
                      </a:r>
                      <a:endParaRPr sz="1200"/>
                    </a:p>
                  </a:txBody>
                  <a:tcPr marT="91425" marB="91425" marR="91425" marL="91425" anchor="ctr"/>
                </a:tc>
                <a:tc>
                  <a:txBody>
                    <a:bodyPr/>
                    <a:lstStyle/>
                    <a:p>
                      <a:pPr indent="0" lvl="0" marL="0" rtl="0" algn="l">
                        <a:spcBef>
                          <a:spcPts val="0"/>
                        </a:spcBef>
                        <a:spcAft>
                          <a:spcPts val="0"/>
                        </a:spcAft>
                        <a:buNone/>
                      </a:pPr>
                      <a:r>
                        <a:rPr lang="en" sz="1200"/>
                        <a:t>Checks whether each word's first character is upper case and the rest are in lower case or not. It returns True if a string is titlecased; otherwise, it returns False. The symbols and numbers are ignored.</a:t>
                      </a:r>
                      <a:endParaRPr sz="1200"/>
                    </a:p>
                  </a:txBody>
                  <a:tcPr marT="91425" marB="91425" marR="91425" marL="91425" anchor="ct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[07]</a:t>
            </a:r>
            <a:endParaRPr b="1"/>
          </a:p>
        </p:txBody>
      </p:sp>
      <p:sp>
        <p:nvSpPr>
          <p:cNvPr id="448" name="Google Shape;448;p72"/>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SimulationDay02-07_JTB.py</a:t>
            </a:r>
            <a:endParaRPr b="1">
              <a:solidFill>
                <a:srgbClr val="000000"/>
              </a:solidFill>
            </a:endParaRPr>
          </a:p>
        </p:txBody>
      </p:sp>
      <p:pic>
        <p:nvPicPr>
          <p:cNvPr id="449" name="Google Shape;449;p72"/>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50" name="Google Shape;450;p72"/>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3"/>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56" name="Google Shape;456;p73"/>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457" name="Google Shape;457;p73"/>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458" name="Google Shape;458;p73"/>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PS07_JTB.py</a:t>
            </a:r>
            <a:endParaRPr b="1">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 Class</a:t>
            </a:r>
            <a:endParaRPr b="1"/>
          </a:p>
        </p:txBody>
      </p:sp>
      <p:sp>
        <p:nvSpPr>
          <p:cNvPr id="134" name="Google Shape;13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All strings are objects of the str class in Python.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the str() function to convert a number to a string.</a:t>
            </a:r>
            <a:endParaRPr>
              <a:solidFill>
                <a:srgbClr val="000000"/>
              </a:solidFill>
            </a:endParaRPr>
          </a:p>
        </p:txBody>
      </p:sp>
      <p:pic>
        <p:nvPicPr>
          <p:cNvPr id="135" name="Google Shape;135;p2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Methods</a:t>
            </a:r>
            <a:endParaRPr b="1"/>
          </a:p>
        </p:txBody>
      </p:sp>
      <p:pic>
        <p:nvPicPr>
          <p:cNvPr id="464" name="Google Shape;464;p74"/>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65" name="Google Shape;465;p74"/>
          <p:cNvGraphicFramePr/>
          <p:nvPr/>
        </p:nvGraphicFramePr>
        <p:xfrm>
          <a:off x="467825" y="1017725"/>
          <a:ext cx="3000000" cy="3000000"/>
        </p:xfrm>
        <a:graphic>
          <a:graphicData uri="http://schemas.openxmlformats.org/drawingml/2006/table">
            <a:tbl>
              <a:tblPr>
                <a:noFill/>
                <a:tableStyleId>{CB16CE43-BC52-4E11-B3DC-885D44C3DBD8}</a:tableStyleId>
              </a:tblPr>
              <a:tblGrid>
                <a:gridCol w="1857475"/>
                <a:gridCol w="6236875"/>
              </a:tblGrid>
              <a:tr h="381000">
                <a:tc>
                  <a:txBody>
                    <a:bodyPr/>
                    <a:lstStyle/>
                    <a:p>
                      <a:pPr indent="0" lvl="0" marL="0" rtl="0" algn="ctr">
                        <a:spcBef>
                          <a:spcPts val="0"/>
                        </a:spcBef>
                        <a:spcAft>
                          <a:spcPts val="0"/>
                        </a:spcAft>
                        <a:buNone/>
                      </a:pPr>
                      <a:r>
                        <a:rPr b="1" lang="en"/>
                        <a:t>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string.isupper()</a:t>
                      </a:r>
                      <a:endParaRPr sz="1200"/>
                    </a:p>
                  </a:txBody>
                  <a:tcPr marT="91425" marB="91425" marR="91425" marL="91425" anchor="ctr"/>
                </a:tc>
                <a:tc>
                  <a:txBody>
                    <a:bodyPr/>
                    <a:lstStyle/>
                    <a:p>
                      <a:pPr indent="0" lvl="0" marL="0" rtl="0" algn="l">
                        <a:spcBef>
                          <a:spcPts val="0"/>
                        </a:spcBef>
                        <a:spcAft>
                          <a:spcPts val="0"/>
                        </a:spcAft>
                        <a:buNone/>
                      </a:pPr>
                      <a:r>
                        <a:rPr lang="en" sz="1200"/>
                        <a:t>Returns True if all characters are uppercase and False even if one character is not in uppercase.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string.join()</a:t>
                      </a:r>
                      <a:endParaRPr sz="1200"/>
                    </a:p>
                  </a:txBody>
                  <a:tcPr marT="91425" marB="91425" marR="91425" marL="91425" anchor="ctr"/>
                </a:tc>
                <a:tc>
                  <a:txBody>
                    <a:bodyPr/>
                    <a:lstStyle/>
                    <a:p>
                      <a:pPr indent="0" lvl="0" marL="0" rtl="0" algn="l">
                        <a:spcBef>
                          <a:spcPts val="0"/>
                        </a:spcBef>
                        <a:spcAft>
                          <a:spcPts val="0"/>
                        </a:spcAft>
                        <a:buNone/>
                      </a:pPr>
                      <a:r>
                        <a:rPr lang="en" sz="1200"/>
                        <a:t>Returns a string, which is the concatenation of the string (on which it is called) with the string elements of the specified iterable as an argument.</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string.ljust()</a:t>
                      </a:r>
                      <a:endParaRPr sz="1200"/>
                    </a:p>
                  </a:txBody>
                  <a:tcPr marT="91425" marB="91425" marR="91425" marL="91425" anchor="ctr"/>
                </a:tc>
                <a:tc>
                  <a:txBody>
                    <a:bodyPr/>
                    <a:lstStyle/>
                    <a:p>
                      <a:pPr indent="0" lvl="0" marL="0" rtl="0" algn="l">
                        <a:spcBef>
                          <a:spcPts val="0"/>
                        </a:spcBef>
                        <a:spcAft>
                          <a:spcPts val="0"/>
                        </a:spcAft>
                        <a:buNone/>
                      </a:pPr>
                      <a:r>
                        <a:rPr lang="en" sz="1200"/>
                        <a:t>Returns the left justified string with the specified width. If the specified width is more than the string length, then the string's remaining part is filled with the specified fillchar.</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string.lower()</a:t>
                      </a:r>
                      <a:endParaRPr sz="1200"/>
                    </a:p>
                  </a:txBody>
                  <a:tcPr marT="91425" marB="91425" marR="91425" marL="91425" anchor="ctr"/>
                </a:tc>
                <a:tc>
                  <a:txBody>
                    <a:bodyPr/>
                    <a:lstStyle/>
                    <a:p>
                      <a:pPr indent="0" lvl="0" marL="0" rtl="0" algn="l">
                        <a:spcBef>
                          <a:spcPts val="0"/>
                        </a:spcBef>
                        <a:spcAft>
                          <a:spcPts val="0"/>
                        </a:spcAft>
                        <a:buNone/>
                      </a:pPr>
                      <a:r>
                        <a:rPr lang="en" sz="1200"/>
                        <a:t>Returns the copy of the original string wherein all the characters are converted to lowercase.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string.lstrip()</a:t>
                      </a:r>
                      <a:endParaRPr sz="1200"/>
                    </a:p>
                  </a:txBody>
                  <a:tcPr marT="91425" marB="91425" marR="91425" marL="91425" anchor="ctr"/>
                </a:tc>
                <a:tc>
                  <a:txBody>
                    <a:bodyPr/>
                    <a:lstStyle/>
                    <a:p>
                      <a:pPr indent="0" lvl="0" marL="0" rtl="0" algn="l">
                        <a:spcBef>
                          <a:spcPts val="0"/>
                        </a:spcBef>
                        <a:spcAft>
                          <a:spcPts val="0"/>
                        </a:spcAft>
                        <a:buNone/>
                      </a:pPr>
                      <a:r>
                        <a:rPr lang="en" sz="1200"/>
                        <a:t>Returns a copy of the string by removing leading characters specified as an argument.</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string.maketrans()</a:t>
                      </a:r>
                      <a:endParaRPr sz="1200"/>
                    </a:p>
                  </a:txBody>
                  <a:tcPr marT="91425" marB="91425" marR="91425" marL="91425" anchor="ctr"/>
                </a:tc>
                <a:tc>
                  <a:txBody>
                    <a:bodyPr/>
                    <a:lstStyle/>
                    <a:p>
                      <a:pPr indent="0" lvl="0" marL="0" rtl="0" algn="l">
                        <a:spcBef>
                          <a:spcPts val="0"/>
                        </a:spcBef>
                        <a:spcAft>
                          <a:spcPts val="0"/>
                        </a:spcAft>
                        <a:buNone/>
                      </a:pPr>
                      <a:r>
                        <a:rPr lang="en" sz="1200"/>
                        <a:t>Returns a mapping table that maps each character in the given string to the character in the second string at the same position. This mapping table is used with the translate() method, which will replace characters as per the mapping table.</a:t>
                      </a:r>
                      <a:endParaRPr sz="1200"/>
                    </a:p>
                  </a:txBody>
                  <a:tcPr marT="91425" marB="91425" marR="91425" marL="91425" anchor="ct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Methods</a:t>
            </a:r>
            <a:endParaRPr b="1"/>
          </a:p>
        </p:txBody>
      </p:sp>
      <p:pic>
        <p:nvPicPr>
          <p:cNvPr id="471" name="Google Shape;471;p75"/>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72" name="Google Shape;472;p75"/>
          <p:cNvGraphicFramePr/>
          <p:nvPr/>
        </p:nvGraphicFramePr>
        <p:xfrm>
          <a:off x="467825" y="941525"/>
          <a:ext cx="3000000" cy="3000000"/>
        </p:xfrm>
        <a:graphic>
          <a:graphicData uri="http://schemas.openxmlformats.org/drawingml/2006/table">
            <a:tbl>
              <a:tblPr>
                <a:noFill/>
                <a:tableStyleId>{CB16CE43-BC52-4E11-B3DC-885D44C3DBD8}</a:tableStyleId>
              </a:tblPr>
              <a:tblGrid>
                <a:gridCol w="1857475"/>
                <a:gridCol w="6236875"/>
              </a:tblGrid>
              <a:tr h="381000">
                <a:tc>
                  <a:txBody>
                    <a:bodyPr/>
                    <a:lstStyle/>
                    <a:p>
                      <a:pPr indent="0" lvl="0" marL="0" rtl="0" algn="ctr">
                        <a:spcBef>
                          <a:spcPts val="0"/>
                        </a:spcBef>
                        <a:spcAft>
                          <a:spcPts val="0"/>
                        </a:spcAft>
                        <a:buNone/>
                      </a:pPr>
                      <a:r>
                        <a:rPr b="1" lang="en"/>
                        <a:t>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string.partition()</a:t>
                      </a:r>
                      <a:endParaRPr sz="1200"/>
                    </a:p>
                  </a:txBody>
                  <a:tcPr marT="91425" marB="91425" marR="91425" marL="91425" anchor="ctr"/>
                </a:tc>
                <a:tc>
                  <a:txBody>
                    <a:bodyPr/>
                    <a:lstStyle/>
                    <a:p>
                      <a:pPr indent="0" lvl="0" marL="0" rtl="0" algn="l">
                        <a:spcBef>
                          <a:spcPts val="0"/>
                        </a:spcBef>
                        <a:spcAft>
                          <a:spcPts val="0"/>
                        </a:spcAft>
                        <a:buNone/>
                      </a:pPr>
                      <a:r>
                        <a:rPr lang="en" sz="1200"/>
                        <a:t>Splits the string at the first occurrence of the specified string separator sep argument and returns a tuple containing three elements, the part before the separator, the separator itself, and the part after the separator.</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string.replace()</a:t>
                      </a:r>
                      <a:endParaRPr sz="1200"/>
                    </a:p>
                  </a:txBody>
                  <a:tcPr marT="91425" marB="91425" marR="91425" marL="91425" anchor="ctr"/>
                </a:tc>
                <a:tc>
                  <a:txBody>
                    <a:bodyPr/>
                    <a:lstStyle/>
                    <a:p>
                      <a:pPr indent="0" lvl="0" marL="0" rtl="0" algn="l">
                        <a:spcBef>
                          <a:spcPts val="0"/>
                        </a:spcBef>
                        <a:spcAft>
                          <a:spcPts val="0"/>
                        </a:spcAft>
                        <a:buNone/>
                      </a:pPr>
                      <a:r>
                        <a:rPr lang="en" sz="1200"/>
                        <a:t>Returns a copy of the string where all occurrences of a substring are replaced with another substring.</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string.rfind()</a:t>
                      </a:r>
                      <a:endParaRPr sz="1200"/>
                    </a:p>
                  </a:txBody>
                  <a:tcPr marT="91425" marB="91425" marR="91425" marL="91425" anchor="ctr"/>
                </a:tc>
                <a:tc>
                  <a:txBody>
                    <a:bodyPr/>
                    <a:lstStyle/>
                    <a:p>
                      <a:pPr indent="0" lvl="0" marL="0" rtl="0" algn="l">
                        <a:spcBef>
                          <a:spcPts val="0"/>
                        </a:spcBef>
                        <a:spcAft>
                          <a:spcPts val="0"/>
                        </a:spcAft>
                        <a:buNone/>
                      </a:pPr>
                      <a:r>
                        <a:rPr lang="en" sz="1200"/>
                        <a:t>Returns the highest index of the specified substring (the last occurrence of the substring) in the given string.</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string.rindex()</a:t>
                      </a:r>
                      <a:endParaRPr sz="1200"/>
                    </a:p>
                  </a:txBody>
                  <a:tcPr marT="91425" marB="91425" marR="91425" marL="91425" anchor="ctr"/>
                </a:tc>
                <a:tc>
                  <a:txBody>
                    <a:bodyPr/>
                    <a:lstStyle/>
                    <a:p>
                      <a:pPr indent="0" lvl="0" marL="0" rtl="0" algn="l">
                        <a:spcBef>
                          <a:spcPts val="0"/>
                        </a:spcBef>
                        <a:spcAft>
                          <a:spcPts val="0"/>
                        </a:spcAft>
                        <a:buNone/>
                      </a:pPr>
                      <a:r>
                        <a:rPr lang="en" sz="1200"/>
                        <a:t>Returns the index of the last occurence of a substring in the given string.</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string.rjust()</a:t>
                      </a:r>
                      <a:endParaRPr sz="1200"/>
                    </a:p>
                  </a:txBody>
                  <a:tcPr marT="91425" marB="91425" marR="91425" marL="91425" anchor="ctr"/>
                </a:tc>
                <a:tc>
                  <a:txBody>
                    <a:bodyPr/>
                    <a:lstStyle/>
                    <a:p>
                      <a:pPr indent="0" lvl="0" marL="0" rtl="0" algn="l">
                        <a:spcBef>
                          <a:spcPts val="0"/>
                        </a:spcBef>
                        <a:spcAft>
                          <a:spcPts val="0"/>
                        </a:spcAft>
                        <a:buNone/>
                      </a:pPr>
                      <a:r>
                        <a:rPr lang="en" sz="1200"/>
                        <a:t>Returns the right justified string with the specified width. If the specified width is more than the string length, then the string's remaining part is filled with the specified fill char.</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string.rpartition()</a:t>
                      </a:r>
                      <a:endParaRPr sz="1200"/>
                    </a:p>
                  </a:txBody>
                  <a:tcPr marT="91425" marB="91425" marR="91425" marL="91425" anchor="ctr"/>
                </a:tc>
                <a:tc>
                  <a:txBody>
                    <a:bodyPr/>
                    <a:lstStyle/>
                    <a:p>
                      <a:pPr indent="0" lvl="0" marL="0" rtl="0" algn="l">
                        <a:spcBef>
                          <a:spcPts val="0"/>
                        </a:spcBef>
                        <a:spcAft>
                          <a:spcPts val="0"/>
                        </a:spcAft>
                        <a:buNone/>
                      </a:pPr>
                      <a:r>
                        <a:rPr lang="en" sz="1200"/>
                        <a:t>Splits the string at the last occurrence of the specified string separator sep argument and returns a tuple containing three elements, the part before the separator, the separator itself, and the part after the separator.</a:t>
                      </a:r>
                      <a:endParaRPr sz="1200"/>
                    </a:p>
                  </a:txBody>
                  <a:tcPr marT="91425" marB="91425" marR="91425" marL="91425" anchor="ct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Methods</a:t>
            </a:r>
            <a:endParaRPr b="1"/>
          </a:p>
        </p:txBody>
      </p:sp>
      <p:pic>
        <p:nvPicPr>
          <p:cNvPr id="478" name="Google Shape;478;p76"/>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79" name="Google Shape;479;p76"/>
          <p:cNvGraphicFramePr/>
          <p:nvPr/>
        </p:nvGraphicFramePr>
        <p:xfrm>
          <a:off x="467825" y="941525"/>
          <a:ext cx="3000000" cy="3000000"/>
        </p:xfrm>
        <a:graphic>
          <a:graphicData uri="http://schemas.openxmlformats.org/drawingml/2006/table">
            <a:tbl>
              <a:tblPr>
                <a:noFill/>
                <a:tableStyleId>{CB16CE43-BC52-4E11-B3DC-885D44C3DBD8}</a:tableStyleId>
              </a:tblPr>
              <a:tblGrid>
                <a:gridCol w="1857475"/>
                <a:gridCol w="6236875"/>
              </a:tblGrid>
              <a:tr h="381000">
                <a:tc>
                  <a:txBody>
                    <a:bodyPr/>
                    <a:lstStyle/>
                    <a:p>
                      <a:pPr indent="0" lvl="0" marL="0" rtl="0" algn="ctr">
                        <a:spcBef>
                          <a:spcPts val="0"/>
                        </a:spcBef>
                        <a:spcAft>
                          <a:spcPts val="0"/>
                        </a:spcAft>
                        <a:buNone/>
                      </a:pPr>
                      <a:r>
                        <a:rPr b="1" lang="en"/>
                        <a:t>String 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string.rsplit()</a:t>
                      </a:r>
                      <a:endParaRPr sz="1200"/>
                    </a:p>
                  </a:txBody>
                  <a:tcPr marT="91425" marB="91425" marR="91425" marL="91425" anchor="ctr"/>
                </a:tc>
                <a:tc>
                  <a:txBody>
                    <a:bodyPr/>
                    <a:lstStyle/>
                    <a:p>
                      <a:pPr indent="0" lvl="0" marL="0" rtl="0" algn="l">
                        <a:spcBef>
                          <a:spcPts val="0"/>
                        </a:spcBef>
                        <a:spcAft>
                          <a:spcPts val="0"/>
                        </a:spcAft>
                        <a:buNone/>
                      </a:pPr>
                      <a:r>
                        <a:rPr lang="en" sz="1200"/>
                        <a:t>Splits a string from the specified separator and returns a list object with string elements.</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string.rstrip()</a:t>
                      </a:r>
                      <a:endParaRPr sz="1200"/>
                    </a:p>
                  </a:txBody>
                  <a:tcPr marT="91425" marB="91425" marR="91425" marL="91425" anchor="ctr"/>
                </a:tc>
                <a:tc>
                  <a:txBody>
                    <a:bodyPr/>
                    <a:lstStyle/>
                    <a:p>
                      <a:pPr indent="0" lvl="0" marL="0" rtl="0" algn="l">
                        <a:spcBef>
                          <a:spcPts val="0"/>
                        </a:spcBef>
                        <a:spcAft>
                          <a:spcPts val="0"/>
                        </a:spcAft>
                        <a:buNone/>
                      </a:pPr>
                      <a:r>
                        <a:rPr lang="en" sz="1200"/>
                        <a:t>Returns a copy of the string by removing the trailing characters specified as argument.</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string.split()</a:t>
                      </a:r>
                      <a:endParaRPr sz="1200"/>
                    </a:p>
                  </a:txBody>
                  <a:tcPr marT="91425" marB="91425" marR="91425" marL="91425" anchor="ctr"/>
                </a:tc>
                <a:tc>
                  <a:txBody>
                    <a:bodyPr/>
                    <a:lstStyle/>
                    <a:p>
                      <a:pPr indent="0" lvl="0" marL="0" rtl="0" algn="l">
                        <a:spcBef>
                          <a:spcPts val="0"/>
                        </a:spcBef>
                        <a:spcAft>
                          <a:spcPts val="0"/>
                        </a:spcAft>
                        <a:buNone/>
                      </a:pPr>
                      <a:r>
                        <a:rPr lang="en" sz="1200"/>
                        <a:t>Splits the string from the specified separator and returns a list object with string elements.</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string.splitlines()</a:t>
                      </a:r>
                      <a:endParaRPr sz="1200"/>
                    </a:p>
                  </a:txBody>
                  <a:tcPr marT="91425" marB="91425" marR="91425" marL="91425" anchor="ctr"/>
                </a:tc>
                <a:tc>
                  <a:txBody>
                    <a:bodyPr/>
                    <a:lstStyle/>
                    <a:p>
                      <a:pPr indent="0" lvl="0" marL="0" rtl="0" algn="l">
                        <a:spcBef>
                          <a:spcPts val="0"/>
                        </a:spcBef>
                        <a:spcAft>
                          <a:spcPts val="0"/>
                        </a:spcAft>
                        <a:buNone/>
                      </a:pPr>
                      <a:r>
                        <a:rPr lang="en" sz="1200"/>
                        <a:t>Splits the string at line boundaries and returns a list of lines in the string.</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string.startswith()</a:t>
                      </a:r>
                      <a:endParaRPr sz="1200"/>
                    </a:p>
                  </a:txBody>
                  <a:tcPr marT="91425" marB="91425" marR="91425" marL="91425" anchor="ctr"/>
                </a:tc>
                <a:tc>
                  <a:txBody>
                    <a:bodyPr/>
                    <a:lstStyle/>
                    <a:p>
                      <a:pPr indent="0" lvl="0" marL="0" rtl="0" algn="l">
                        <a:spcBef>
                          <a:spcPts val="0"/>
                        </a:spcBef>
                        <a:spcAft>
                          <a:spcPts val="0"/>
                        </a:spcAft>
                        <a:buNone/>
                      </a:pPr>
                      <a:r>
                        <a:rPr lang="en" sz="1200"/>
                        <a:t>Returns True if a string starts with the specified prefix. If not, it returns False.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string.strip()</a:t>
                      </a:r>
                      <a:endParaRPr sz="1200"/>
                    </a:p>
                  </a:txBody>
                  <a:tcPr marT="91425" marB="91425" marR="91425" marL="91425" anchor="ctr"/>
                </a:tc>
                <a:tc>
                  <a:txBody>
                    <a:bodyPr/>
                    <a:lstStyle/>
                    <a:p>
                      <a:pPr indent="0" lvl="0" marL="0" rtl="0" algn="l">
                        <a:spcBef>
                          <a:spcPts val="0"/>
                        </a:spcBef>
                        <a:spcAft>
                          <a:spcPts val="0"/>
                        </a:spcAft>
                        <a:buNone/>
                      </a:pPr>
                      <a:r>
                        <a:rPr lang="en" sz="1200"/>
                        <a:t>Returns a copy of the string by removing both the leading and the trailing characters.</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string.swapcase()</a:t>
                      </a:r>
                      <a:endParaRPr sz="1200"/>
                    </a:p>
                  </a:txBody>
                  <a:tcPr marT="91425" marB="91425" marR="91425" marL="91425" anchor="ctr"/>
                </a:tc>
                <a:tc>
                  <a:txBody>
                    <a:bodyPr/>
                    <a:lstStyle/>
                    <a:p>
                      <a:pPr indent="0" lvl="0" marL="0" rtl="0" algn="l">
                        <a:spcBef>
                          <a:spcPts val="0"/>
                        </a:spcBef>
                        <a:spcAft>
                          <a:spcPts val="0"/>
                        </a:spcAft>
                        <a:buNone/>
                      </a:pPr>
                      <a:r>
                        <a:rPr lang="en" sz="1200"/>
                        <a:t>Returns a copy of the string with uppercase characters converted to lowercase and vice versa. Symbols and letters are ignored.</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string.title()</a:t>
                      </a:r>
                      <a:endParaRPr sz="1200"/>
                    </a:p>
                  </a:txBody>
                  <a:tcPr marT="91425" marB="91425" marR="91425" marL="91425" anchor="ctr"/>
                </a:tc>
                <a:tc>
                  <a:txBody>
                    <a:bodyPr/>
                    <a:lstStyle/>
                    <a:p>
                      <a:pPr indent="0" lvl="0" marL="0" rtl="0" algn="l">
                        <a:spcBef>
                          <a:spcPts val="0"/>
                        </a:spcBef>
                        <a:spcAft>
                          <a:spcPts val="0"/>
                        </a:spcAft>
                        <a:buNone/>
                      </a:pPr>
                      <a:r>
                        <a:rPr lang="en" sz="1200"/>
                        <a:t>Returns a string where each word starts with an uppercase character, and the remaining characters are lowercase.</a:t>
                      </a:r>
                      <a:endParaRPr sz="1200"/>
                    </a:p>
                  </a:txBody>
                  <a:tcPr marT="91425" marB="91425" marR="91425" marL="91425" anchor="ct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Methods</a:t>
            </a:r>
            <a:endParaRPr b="1"/>
          </a:p>
        </p:txBody>
      </p:sp>
      <p:pic>
        <p:nvPicPr>
          <p:cNvPr id="485" name="Google Shape;485;p77"/>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86" name="Google Shape;486;p77"/>
          <p:cNvGraphicFramePr/>
          <p:nvPr/>
        </p:nvGraphicFramePr>
        <p:xfrm>
          <a:off x="467825" y="941525"/>
          <a:ext cx="3000000" cy="3000000"/>
        </p:xfrm>
        <a:graphic>
          <a:graphicData uri="http://schemas.openxmlformats.org/drawingml/2006/table">
            <a:tbl>
              <a:tblPr>
                <a:noFill/>
                <a:tableStyleId>{CB16CE43-BC52-4E11-B3DC-885D44C3DBD8}</a:tableStyleId>
              </a:tblPr>
              <a:tblGrid>
                <a:gridCol w="1857475"/>
                <a:gridCol w="6236875"/>
              </a:tblGrid>
              <a:tr h="381000">
                <a:tc>
                  <a:txBody>
                    <a:bodyPr/>
                    <a:lstStyle/>
                    <a:p>
                      <a:pPr indent="0" lvl="0" marL="0" rtl="0" algn="ctr">
                        <a:spcBef>
                          <a:spcPts val="0"/>
                        </a:spcBef>
                        <a:spcAft>
                          <a:spcPts val="0"/>
                        </a:spcAft>
                        <a:buNone/>
                      </a:pPr>
                      <a:r>
                        <a:rPr b="1" lang="en"/>
                        <a:t>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string.translate()</a:t>
                      </a:r>
                      <a:endParaRPr sz="1200"/>
                    </a:p>
                  </a:txBody>
                  <a:tcPr marT="91425" marB="91425" marR="91425" marL="91425" anchor="ctr"/>
                </a:tc>
                <a:tc>
                  <a:txBody>
                    <a:bodyPr/>
                    <a:lstStyle/>
                    <a:p>
                      <a:pPr indent="0" lvl="0" marL="0" rtl="0" algn="l">
                        <a:spcBef>
                          <a:spcPts val="0"/>
                        </a:spcBef>
                        <a:spcAft>
                          <a:spcPts val="0"/>
                        </a:spcAft>
                        <a:buNone/>
                      </a:pPr>
                      <a:r>
                        <a:rPr lang="en" sz="1200"/>
                        <a:t>Returns a string where each character is mapped to its corresponding character in the translation table.</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string.upper()</a:t>
                      </a:r>
                      <a:endParaRPr sz="1200"/>
                    </a:p>
                  </a:txBody>
                  <a:tcPr marT="91425" marB="91425" marR="91425" marL="91425" anchor="ctr"/>
                </a:tc>
                <a:tc>
                  <a:txBody>
                    <a:bodyPr/>
                    <a:lstStyle/>
                    <a:p>
                      <a:pPr indent="0" lvl="0" marL="0" rtl="0" algn="l">
                        <a:spcBef>
                          <a:spcPts val="0"/>
                        </a:spcBef>
                        <a:spcAft>
                          <a:spcPts val="0"/>
                        </a:spcAft>
                        <a:buNone/>
                      </a:pPr>
                      <a:r>
                        <a:rPr lang="en" sz="1200"/>
                        <a:t>Returns a string in the upper case. Symbols and numbers remain unaffected.</a:t>
                      </a:r>
                      <a:endParaRPr sz="1200"/>
                    </a:p>
                  </a:txBody>
                  <a:tcPr marT="91425" marB="91425" marR="91425" marL="91425" anchor="ctr"/>
                </a:tc>
              </a:tr>
              <a:tr h="381000">
                <a:tc>
                  <a:txBody>
                    <a:bodyPr/>
                    <a:lstStyle/>
                    <a:p>
                      <a:pPr indent="0" lvl="0" marL="0" rtl="0" algn="l">
                        <a:spcBef>
                          <a:spcPts val="0"/>
                        </a:spcBef>
                        <a:spcAft>
                          <a:spcPts val="0"/>
                        </a:spcAft>
                        <a:buNone/>
                      </a:pPr>
                      <a:r>
                        <a:rPr lang="en" sz="1200"/>
                        <a:t>string.zfill()</a:t>
                      </a:r>
                      <a:endParaRPr sz="1200"/>
                    </a:p>
                  </a:txBody>
                  <a:tcPr marT="91425" marB="91425" marR="91425" marL="91425" anchor="ctr"/>
                </a:tc>
                <a:tc>
                  <a:txBody>
                    <a:bodyPr/>
                    <a:lstStyle/>
                    <a:p>
                      <a:pPr indent="0" lvl="0" marL="0" rtl="0" algn="l">
                        <a:spcBef>
                          <a:spcPts val="0"/>
                        </a:spcBef>
                        <a:spcAft>
                          <a:spcPts val="0"/>
                        </a:spcAft>
                        <a:buNone/>
                      </a:pPr>
                      <a:r>
                        <a:rPr lang="en" sz="1200"/>
                        <a:t>Returns a copy of the string with '0' characters padded to the left. It adds zeros (0) at the beginning of the string until the length of a string equals the specified width parameter.</a:t>
                      </a:r>
                      <a:endParaRPr sz="1200"/>
                    </a:p>
                  </a:txBody>
                  <a:tcPr marT="91425" marB="91425" marR="91425" marL="91425" anchor="ct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[08]</a:t>
            </a:r>
            <a:endParaRPr b="1"/>
          </a:p>
        </p:txBody>
      </p:sp>
      <p:sp>
        <p:nvSpPr>
          <p:cNvPr id="492" name="Google Shape;492;p78"/>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SimulationDay02-08_JTB.py</a:t>
            </a:r>
            <a:endParaRPr b="1">
              <a:solidFill>
                <a:srgbClr val="000000"/>
              </a:solidFill>
            </a:endParaRPr>
          </a:p>
        </p:txBody>
      </p:sp>
      <p:pic>
        <p:nvPicPr>
          <p:cNvPr id="493" name="Google Shape;493;p78"/>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94" name="Google Shape;494;p78"/>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79"/>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500" name="Google Shape;500;p79"/>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501" name="Google Shape;501;p79"/>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502" name="Google Shape;502;p79"/>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PS08_JTB.py</a:t>
            </a:r>
            <a:endParaRPr b="1">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04:</a:t>
            </a:r>
            <a:endParaRPr b="1"/>
          </a:p>
        </p:txBody>
      </p:sp>
      <p:sp>
        <p:nvSpPr>
          <p:cNvPr id="508" name="Google Shape;508;p80"/>
          <p:cNvSpPr txBox="1"/>
          <p:nvPr>
            <p:ph idx="1" type="body"/>
          </p:nvPr>
        </p:nvSpPr>
        <p:spPr>
          <a:xfrm>
            <a:off x="733050" y="1262425"/>
            <a:ext cx="4105200" cy="3416400"/>
          </a:xfrm>
          <a:prstGeom prst="rect">
            <a:avLst/>
          </a:prstGeom>
        </p:spPr>
        <p:txBody>
          <a:bodyPr anchorCtr="0" anchor="t" bIns="91425" lIns="91425" spcFirstLastPara="1" rIns="91425" wrap="square" tIns="91425">
            <a:normAutofit fontScale="77500" lnSpcReduction="10000"/>
          </a:bodyPr>
          <a:lstStyle/>
          <a:p>
            <a:pPr indent="0" lvl="0" marL="0" rtl="0" algn="ctr">
              <a:spcBef>
                <a:spcPts val="0"/>
              </a:spcBef>
              <a:spcAft>
                <a:spcPts val="0"/>
              </a:spcAft>
              <a:buNone/>
            </a:pPr>
            <a:r>
              <a:rPr b="1" lang="en" sz="2300">
                <a:solidFill>
                  <a:srgbClr val="000000"/>
                </a:solidFill>
              </a:rPr>
              <a:t>MASTERY CHECK</a:t>
            </a:r>
            <a:endParaRPr b="1" sz="2300">
              <a:solidFill>
                <a:srgbClr val="000000"/>
              </a:solidFill>
            </a:endParaRPr>
          </a:p>
          <a:p>
            <a:pPr indent="0" lvl="0" marL="0" rtl="0" algn="l">
              <a:spcBef>
                <a:spcPts val="1200"/>
              </a:spcBef>
              <a:spcAft>
                <a:spcPts val="1200"/>
              </a:spcAft>
              <a:buNone/>
            </a:pPr>
            <a:r>
              <a:rPr lang="en">
                <a:solidFill>
                  <a:srgbClr val="000000"/>
                </a:solidFill>
              </a:rPr>
              <a:t>Trainers are encouraged to deliver customized assessment tool or evaluation method for gauging trainees comprehensive understanding and proficiency in a particular subject or skill. It is employed to measure whether a trainee has mastered the learning objectives, demonstrating a solid grasp of the content, concepts, and skills taught. Mastery checks often involve various assessment methods, such as tests, quizzes, projects, or practical demonstrations, to ensure a thorough and well-rounded evaluation of a learner's level of mastery in the subject matter.</a:t>
            </a:r>
            <a:endParaRPr>
              <a:solidFill>
                <a:srgbClr val="000000"/>
              </a:solidFill>
            </a:endParaRPr>
          </a:p>
        </p:txBody>
      </p:sp>
      <p:pic>
        <p:nvPicPr>
          <p:cNvPr id="509" name="Google Shape;509;p80"/>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510" name="Google Shape;510;p80"/>
          <p:cNvPicPr preferRelativeResize="0"/>
          <p:nvPr/>
        </p:nvPicPr>
        <p:blipFill>
          <a:blip r:embed="rId4">
            <a:alphaModFix/>
          </a:blip>
          <a:stretch>
            <a:fillRect/>
          </a:stretch>
        </p:blipFill>
        <p:spPr>
          <a:xfrm>
            <a:off x="5256325" y="1600476"/>
            <a:ext cx="3354276" cy="22322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Sources:</a:t>
            </a:r>
            <a:endParaRPr b="1"/>
          </a:p>
        </p:txBody>
      </p:sp>
      <p:sp>
        <p:nvSpPr>
          <p:cNvPr id="516" name="Google Shape;516;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uFill>
                  <a:noFill/>
                </a:uFill>
                <a:hlinkClick r:id="rId3">
                  <a:extLst>
                    <a:ext uri="{A12FA001-AC4F-418D-AE19-62706E023703}">
                      <ahyp:hlinkClr val="tx"/>
                    </a:ext>
                  </a:extLst>
                </a:hlinkClick>
              </a:rPr>
              <a:t>https://www.python.org/downloads/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4">
                  <a:extLst>
                    <a:ext uri="{A12FA001-AC4F-418D-AE19-62706E023703}">
                      <ahyp:hlinkClr val="tx"/>
                    </a:ext>
                  </a:extLst>
                </a:hlinkClick>
              </a:rPr>
              <a:t>https://youtu.be/i-MuSAwgwCU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5">
                  <a:extLst>
                    <a:ext uri="{A12FA001-AC4F-418D-AE19-62706E023703}">
                      <ahyp:hlinkClr val="tx"/>
                    </a:ext>
                  </a:extLst>
                </a:hlinkClick>
              </a:rPr>
              <a:t>https://classroom.google.com/c/NTE5NzI3NDA3NTU1/m/NjA4MjI3MDEwMTc5/details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6">
                  <a:extLst>
                    <a:ext uri="{A12FA001-AC4F-418D-AE19-62706E023703}">
                      <ahyp:hlinkClr val="tx"/>
                    </a:ext>
                  </a:extLst>
                </a:hlinkClick>
              </a:rPr>
              <a:t>https://youtu.be/VC13MkENVoY</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7">
                  <a:extLst>
                    <a:ext uri="{A12FA001-AC4F-418D-AE19-62706E023703}">
                      <ahyp:hlinkClr val="tx"/>
                    </a:ext>
                  </a:extLst>
                </a:hlinkClick>
              </a:rPr>
              <a:t>https://youtu.be/GenKovl05YU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8">
                  <a:extLst>
                    <a:ext uri="{A12FA001-AC4F-418D-AE19-62706E023703}">
                      <ahyp:hlinkClr val="tx"/>
                    </a:ext>
                  </a:extLst>
                </a:hlinkClick>
              </a:rPr>
              <a:t>https://youtu.be/riL_xn6BKD8</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9">
                  <a:extLst>
                    <a:ext uri="{A12FA001-AC4F-418D-AE19-62706E023703}">
                      <ahyp:hlinkClr val="tx"/>
                    </a:ext>
                  </a:extLst>
                </a:hlinkClick>
              </a:rPr>
              <a:t>https://youtu.be/_uQrJ0TkZlc</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0">
                  <a:extLst>
                    <a:ext uri="{A12FA001-AC4F-418D-AE19-62706E023703}">
                      <ahyp:hlinkClr val="tx"/>
                    </a:ext>
                  </a:extLst>
                </a:hlinkClick>
              </a:rPr>
              <a:t>https://docs.python.org/3/tutorial/index.html</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1">
                  <a:extLst>
                    <a:ext uri="{A12FA001-AC4F-418D-AE19-62706E023703}">
                      <ahyp:hlinkClr val="tx"/>
                    </a:ext>
                  </a:extLst>
                </a:hlinkClick>
              </a:rPr>
              <a:t>https://www.pythontutorial.net/</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https://www.programiz.com/python-programming</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2">
                  <a:extLst>
                    <a:ext uri="{A12FA001-AC4F-418D-AE19-62706E023703}">
                      <ahyp:hlinkClr val="tx"/>
                    </a:ext>
                  </a:extLst>
                </a:hlinkClick>
              </a:rPr>
              <a:t>https://www.tutorialsteacher.com/python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3">
                  <a:extLst>
                    <a:ext uri="{A12FA001-AC4F-418D-AE19-62706E023703}">
                      <ahyp:hlinkClr val="tx"/>
                    </a:ext>
                  </a:extLst>
                </a:hlinkClick>
              </a:rPr>
              <a:t>https://www.tutorialspoint.com/python/index.htm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4">
                  <a:extLst>
                    <a:ext uri="{A12FA001-AC4F-418D-AE19-62706E023703}">
                      <ahyp:hlinkClr val="tx"/>
                    </a:ext>
                  </a:extLst>
                </a:hlinkClick>
              </a:rPr>
              <a:t>https://www.w3schools.com/python/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5">
                  <a:extLst>
                    <a:ext uri="{A12FA001-AC4F-418D-AE19-62706E023703}">
                      <ahyp:hlinkClr val="tx"/>
                    </a:ext>
                  </a:extLst>
                </a:hlinkClick>
              </a:rPr>
              <a:t>https://www.onlinegdb.com/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https://intellipaat.com/blog/tutorial/python-tutorial/?US</a:t>
            </a:r>
            <a:endParaRPr>
              <a:solidFill>
                <a:schemeClr val="dk1"/>
              </a:solidFill>
            </a:endParaRPr>
          </a:p>
        </p:txBody>
      </p:sp>
      <p:pic>
        <p:nvPicPr>
          <p:cNvPr id="517" name="Google Shape;517;p81"/>
          <p:cNvPicPr preferRelativeResize="0"/>
          <p:nvPr/>
        </p:nvPicPr>
        <p:blipFill>
          <a:blip r:embed="rId16">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82"/>
          <p:cNvPicPr preferRelativeResize="0"/>
          <p:nvPr/>
        </p:nvPicPr>
        <p:blipFill>
          <a:blip r:embed="rId3">
            <a:alphaModFix/>
          </a:blip>
          <a:stretch>
            <a:fillRect/>
          </a:stretch>
        </p:blipFill>
        <p:spPr>
          <a:xfrm>
            <a:off x="7906375" y="4772650"/>
            <a:ext cx="1250351" cy="385125"/>
          </a:xfrm>
          <a:prstGeom prst="rect">
            <a:avLst/>
          </a:prstGeom>
          <a:noFill/>
          <a:ln>
            <a:noFill/>
          </a:ln>
        </p:spPr>
      </p:pic>
      <p:sp>
        <p:nvSpPr>
          <p:cNvPr id="523" name="Google Shape;523;p82"/>
          <p:cNvSpPr txBox="1"/>
          <p:nvPr>
            <p:ph type="title"/>
          </p:nvPr>
        </p:nvSpPr>
        <p:spPr>
          <a:xfrm>
            <a:off x="580425" y="1960325"/>
            <a:ext cx="3113100" cy="6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Thank you…</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Escape Sequences</a:t>
            </a:r>
            <a:endParaRPr b="1"/>
          </a:p>
        </p:txBody>
      </p:sp>
      <p:sp>
        <p:nvSpPr>
          <p:cNvPr id="141" name="Google Shape;14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escape character is used to invoke an alternative implementation of the subsequent character in a sequence. In Python, backslash \ is used as an escape character.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a backslash character followed by the character you want to insert in a string e.g. \' to include a quote, or \" to include a double quotes in a string.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r or R to ignore escape sequences in a string.</a:t>
            </a:r>
            <a:endParaRPr>
              <a:solidFill>
                <a:srgbClr val="000000"/>
              </a:solidFill>
            </a:endParaRPr>
          </a:p>
        </p:txBody>
      </p:sp>
      <p:pic>
        <p:nvPicPr>
          <p:cNvPr id="142" name="Google Shape;142;p3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Escape Sequences</a:t>
            </a:r>
            <a:endParaRPr b="1"/>
          </a:p>
        </p:txBody>
      </p:sp>
      <p:pic>
        <p:nvPicPr>
          <p:cNvPr id="148" name="Google Shape;148;p31"/>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149" name="Google Shape;149;p31"/>
          <p:cNvGraphicFramePr/>
          <p:nvPr/>
        </p:nvGraphicFramePr>
        <p:xfrm>
          <a:off x="952500" y="1244400"/>
          <a:ext cx="3000000" cy="3000000"/>
        </p:xfrm>
        <a:graphic>
          <a:graphicData uri="http://schemas.openxmlformats.org/drawingml/2006/table">
            <a:tbl>
              <a:tblPr>
                <a:noFill/>
                <a:tableStyleId>{CB16CE43-BC52-4E11-B3DC-885D44C3DBD8}</a:tableStyleId>
              </a:tblPr>
              <a:tblGrid>
                <a:gridCol w="2413000"/>
                <a:gridCol w="2413000"/>
                <a:gridCol w="2413000"/>
              </a:tblGrid>
              <a:tr h="381000">
                <a:tc>
                  <a:txBody>
                    <a:bodyPr/>
                    <a:lstStyle/>
                    <a:p>
                      <a:pPr indent="0" lvl="0" marL="0" rtl="0" algn="ctr">
                        <a:spcBef>
                          <a:spcPts val="0"/>
                        </a:spcBef>
                        <a:spcAft>
                          <a:spcPts val="0"/>
                        </a:spcAft>
                        <a:buNone/>
                      </a:pPr>
                      <a:r>
                        <a:rPr b="1" lang="en" sz="1200"/>
                        <a:t>Escape Sequence</a:t>
                      </a:r>
                      <a:endParaRPr b="1" sz="1200"/>
                    </a:p>
                  </a:txBody>
                  <a:tcPr marT="91425" marB="91425" marR="91425" marL="91425"/>
                </a:tc>
                <a:tc>
                  <a:txBody>
                    <a:bodyPr/>
                    <a:lstStyle/>
                    <a:p>
                      <a:pPr indent="0" lvl="0" marL="0" rtl="0" algn="ctr">
                        <a:spcBef>
                          <a:spcPts val="0"/>
                        </a:spcBef>
                        <a:spcAft>
                          <a:spcPts val="0"/>
                        </a:spcAft>
                        <a:buNone/>
                      </a:pPr>
                      <a:r>
                        <a:rPr b="1" lang="en" sz="1200"/>
                        <a:t>Description</a:t>
                      </a:r>
                      <a:endParaRPr b="1" sz="1200"/>
                    </a:p>
                  </a:txBody>
                  <a:tcPr marT="91425" marB="91425" marR="91425" marL="91425"/>
                </a:tc>
                <a:tc>
                  <a:txBody>
                    <a:bodyPr/>
                    <a:lstStyle/>
                    <a:p>
                      <a:pPr indent="0" lvl="0" marL="0" rtl="0" algn="ctr">
                        <a:spcBef>
                          <a:spcPts val="0"/>
                        </a:spcBef>
                        <a:spcAft>
                          <a:spcPts val="0"/>
                        </a:spcAft>
                        <a:buNone/>
                      </a:pPr>
                      <a:r>
                        <a:rPr b="1" lang="en" sz="1200"/>
                        <a:t>Example</a:t>
                      </a:r>
                      <a:endParaRPr b="1" sz="1200"/>
                    </a:p>
                  </a:txBody>
                  <a:tcPr marT="91425" marB="91425" marR="91425" marL="91425"/>
                </a:tc>
              </a:tr>
              <a:tr h="381000">
                <a:tc>
                  <a:txBody>
                    <a:bodyPr/>
                    <a:lstStyle/>
                    <a:p>
                      <a:pPr indent="0" lvl="0" marL="0" rtl="0" algn="l">
                        <a:spcBef>
                          <a:spcPts val="0"/>
                        </a:spcBef>
                        <a:spcAft>
                          <a:spcPts val="0"/>
                        </a:spcAft>
                        <a:buNone/>
                      </a:pPr>
                      <a:r>
                        <a:rPr lang="en" sz="1200"/>
                        <a:t>\\</a:t>
                      </a:r>
                      <a:endParaRPr sz="1200"/>
                    </a:p>
                  </a:txBody>
                  <a:tcPr marT="91425" marB="91425" marR="91425" marL="91425"/>
                </a:tc>
                <a:tc>
                  <a:txBody>
                    <a:bodyPr/>
                    <a:lstStyle/>
                    <a:p>
                      <a:pPr indent="0" lvl="0" marL="0" rtl="0" algn="l">
                        <a:spcBef>
                          <a:spcPts val="0"/>
                        </a:spcBef>
                        <a:spcAft>
                          <a:spcPts val="0"/>
                        </a:spcAft>
                        <a:buNone/>
                      </a:pPr>
                      <a:r>
                        <a:rPr lang="en" sz="1200"/>
                        <a:t>Backslash</a:t>
                      </a:r>
                      <a:endParaRPr sz="1200"/>
                    </a:p>
                  </a:txBody>
                  <a:tcPr marT="91425" marB="91425" marR="91425" marL="91425"/>
                </a:tc>
                <a:tc>
                  <a:txBody>
                    <a:bodyPr/>
                    <a:lstStyle/>
                    <a:p>
                      <a:pPr indent="0" lvl="0" marL="0" rtl="0" algn="l">
                        <a:spcBef>
                          <a:spcPts val="0"/>
                        </a:spcBef>
                        <a:spcAft>
                          <a:spcPts val="0"/>
                        </a:spcAft>
                        <a:buNone/>
                      </a:pPr>
                      <a:r>
                        <a:rPr lang="en" sz="1200"/>
                        <a:t>&gt;&gt;&gt; “Hello\\Hi”</a:t>
                      </a:r>
                      <a:endParaRPr sz="1200"/>
                    </a:p>
                    <a:p>
                      <a:pPr indent="0" lvl="0" marL="0" rtl="0" algn="l">
                        <a:spcBef>
                          <a:spcPts val="0"/>
                        </a:spcBef>
                        <a:spcAft>
                          <a:spcPts val="0"/>
                        </a:spcAft>
                        <a:buNone/>
                      </a:pPr>
                      <a:r>
                        <a:rPr lang="en" sz="1200"/>
                        <a:t>Hello\Hi</a:t>
                      </a:r>
                      <a:endParaRPr sz="1200"/>
                    </a:p>
                  </a:txBody>
                  <a:tcPr marT="91425" marB="91425" marR="91425" marL="91425"/>
                </a:tc>
              </a:tr>
              <a:tr h="381000">
                <a:tc>
                  <a:txBody>
                    <a:bodyPr/>
                    <a:lstStyle/>
                    <a:p>
                      <a:pPr indent="0" lvl="0" marL="0" rtl="0" algn="l">
                        <a:spcBef>
                          <a:spcPts val="0"/>
                        </a:spcBef>
                        <a:spcAft>
                          <a:spcPts val="0"/>
                        </a:spcAft>
                        <a:buNone/>
                      </a:pPr>
                      <a:r>
                        <a:rPr lang="en" sz="1200"/>
                        <a:t>\b</a:t>
                      </a:r>
                      <a:endParaRPr sz="1200"/>
                    </a:p>
                  </a:txBody>
                  <a:tcPr marT="91425" marB="91425" marR="91425" marL="91425"/>
                </a:tc>
                <a:tc>
                  <a:txBody>
                    <a:bodyPr/>
                    <a:lstStyle/>
                    <a:p>
                      <a:pPr indent="0" lvl="0" marL="0" rtl="0" algn="l">
                        <a:spcBef>
                          <a:spcPts val="0"/>
                        </a:spcBef>
                        <a:spcAft>
                          <a:spcPts val="0"/>
                        </a:spcAft>
                        <a:buNone/>
                      </a:pPr>
                      <a:r>
                        <a:rPr lang="en" sz="1200"/>
                        <a:t>Backspace</a:t>
                      </a:r>
                      <a:endParaRPr sz="1200"/>
                    </a:p>
                  </a:txBody>
                  <a:tcPr marT="91425" marB="91425" marR="91425" marL="91425"/>
                </a:tc>
                <a:tc>
                  <a:txBody>
                    <a:bodyPr/>
                    <a:lstStyle/>
                    <a:p>
                      <a:pPr indent="0" lvl="0" marL="0" rtl="0" algn="l">
                        <a:spcBef>
                          <a:spcPts val="0"/>
                        </a:spcBef>
                        <a:spcAft>
                          <a:spcPts val="0"/>
                        </a:spcAft>
                        <a:buNone/>
                      </a:pPr>
                      <a:r>
                        <a:rPr lang="en" sz="1200"/>
                        <a:t>&gt;&gt;&gt; “ab\bc”</a:t>
                      </a:r>
                      <a:endParaRPr sz="1200"/>
                    </a:p>
                    <a:p>
                      <a:pPr indent="0" lvl="0" marL="0" rtl="0" algn="l">
                        <a:spcBef>
                          <a:spcPts val="0"/>
                        </a:spcBef>
                        <a:spcAft>
                          <a:spcPts val="0"/>
                        </a:spcAft>
                        <a:buNone/>
                      </a:pPr>
                      <a:r>
                        <a:rPr lang="en" sz="1200"/>
                        <a:t>ac</a:t>
                      </a:r>
                      <a:endParaRPr sz="1200"/>
                    </a:p>
                  </a:txBody>
                  <a:tcPr marT="91425" marB="91425" marR="91425" marL="91425"/>
                </a:tc>
              </a:tr>
              <a:tr h="381000">
                <a:tc>
                  <a:txBody>
                    <a:bodyPr/>
                    <a:lstStyle/>
                    <a:p>
                      <a:pPr indent="0" lvl="0" marL="0" rtl="0" algn="l">
                        <a:spcBef>
                          <a:spcPts val="0"/>
                        </a:spcBef>
                        <a:spcAft>
                          <a:spcPts val="0"/>
                        </a:spcAft>
                        <a:buNone/>
                      </a:pPr>
                      <a:r>
                        <a:rPr lang="en" sz="1200"/>
                        <a:t>\n</a:t>
                      </a:r>
                      <a:endParaRPr sz="1200"/>
                    </a:p>
                  </a:txBody>
                  <a:tcPr marT="91425" marB="91425" marR="91425" marL="91425"/>
                </a:tc>
                <a:tc>
                  <a:txBody>
                    <a:bodyPr/>
                    <a:lstStyle/>
                    <a:p>
                      <a:pPr indent="0" lvl="0" marL="0" rtl="0" algn="l">
                        <a:spcBef>
                          <a:spcPts val="0"/>
                        </a:spcBef>
                        <a:spcAft>
                          <a:spcPts val="0"/>
                        </a:spcAft>
                        <a:buNone/>
                      </a:pPr>
                      <a:r>
                        <a:rPr lang="en" sz="1200"/>
                        <a:t>Newline</a:t>
                      </a:r>
                      <a:endParaRPr sz="1200"/>
                    </a:p>
                  </a:txBody>
                  <a:tcPr marT="91425" marB="91425" marR="91425" marL="91425"/>
                </a:tc>
                <a:tc>
                  <a:txBody>
                    <a:bodyPr/>
                    <a:lstStyle/>
                    <a:p>
                      <a:pPr indent="0" lvl="0" marL="0" rtl="0" algn="l">
                        <a:spcBef>
                          <a:spcPts val="0"/>
                        </a:spcBef>
                        <a:spcAft>
                          <a:spcPts val="0"/>
                        </a:spcAft>
                        <a:buNone/>
                      </a:pPr>
                      <a:r>
                        <a:rPr lang="en" sz="1200"/>
                        <a:t>&gt;&gt;&gt; “hello\nworld”</a:t>
                      </a:r>
                      <a:endParaRPr sz="1200"/>
                    </a:p>
                    <a:p>
                      <a:pPr indent="0" lvl="0" marL="0" rtl="0" algn="l">
                        <a:spcBef>
                          <a:spcPts val="0"/>
                        </a:spcBef>
                        <a:spcAft>
                          <a:spcPts val="0"/>
                        </a:spcAft>
                        <a:buNone/>
                      </a:pPr>
                      <a:r>
                        <a:rPr lang="en" sz="1200"/>
                        <a:t>hello</a:t>
                      </a:r>
                      <a:endParaRPr sz="1200"/>
                    </a:p>
                    <a:p>
                      <a:pPr indent="0" lvl="0" marL="0" rtl="0" algn="l">
                        <a:spcBef>
                          <a:spcPts val="0"/>
                        </a:spcBef>
                        <a:spcAft>
                          <a:spcPts val="0"/>
                        </a:spcAft>
                        <a:buNone/>
                      </a:pPr>
                      <a:r>
                        <a:rPr lang="en" sz="1200"/>
                        <a:t>world</a:t>
                      </a:r>
                      <a:endParaRPr sz="1200"/>
                    </a:p>
                  </a:txBody>
                  <a:tcPr marT="91425" marB="91425" marR="91425" marL="91425"/>
                </a:tc>
              </a:tr>
              <a:tr h="381000">
                <a:tc>
                  <a:txBody>
                    <a:bodyPr/>
                    <a:lstStyle/>
                    <a:p>
                      <a:pPr indent="0" lvl="0" marL="0" rtl="0" algn="l">
                        <a:spcBef>
                          <a:spcPts val="0"/>
                        </a:spcBef>
                        <a:spcAft>
                          <a:spcPts val="0"/>
                        </a:spcAft>
                        <a:buNone/>
                      </a:pPr>
                      <a:r>
                        <a:rPr lang="en" sz="1200"/>
                        <a:t>\t</a:t>
                      </a:r>
                      <a:endParaRPr sz="1200"/>
                    </a:p>
                  </a:txBody>
                  <a:tcPr marT="91425" marB="91425" marR="91425" marL="91425"/>
                </a:tc>
                <a:tc>
                  <a:txBody>
                    <a:bodyPr/>
                    <a:lstStyle/>
                    <a:p>
                      <a:pPr indent="0" lvl="0" marL="0" rtl="0" algn="l">
                        <a:spcBef>
                          <a:spcPts val="0"/>
                        </a:spcBef>
                        <a:spcAft>
                          <a:spcPts val="0"/>
                        </a:spcAft>
                        <a:buNone/>
                      </a:pPr>
                      <a:r>
                        <a:rPr lang="en" sz="1200"/>
                        <a:t>Tab</a:t>
                      </a:r>
                      <a:endParaRPr sz="1200"/>
                    </a:p>
                  </a:txBody>
                  <a:tcPr marT="91425" marB="91425" marR="91425" marL="91425"/>
                </a:tc>
                <a:tc>
                  <a:txBody>
                    <a:bodyPr/>
                    <a:lstStyle/>
                    <a:p>
                      <a:pPr indent="0" lvl="0" marL="0" rtl="0" algn="l">
                        <a:spcBef>
                          <a:spcPts val="0"/>
                        </a:spcBef>
                        <a:spcAft>
                          <a:spcPts val="0"/>
                        </a:spcAft>
                        <a:buNone/>
                      </a:pPr>
                      <a:r>
                        <a:rPr lang="en" sz="1200"/>
                        <a:t>&gt;&gt;&gt; “Python\tProgramming”</a:t>
                      </a:r>
                      <a:endParaRPr sz="1200"/>
                    </a:p>
                    <a:p>
                      <a:pPr indent="0" lvl="0" marL="0" rtl="0" algn="l">
                        <a:spcBef>
                          <a:spcPts val="0"/>
                        </a:spcBef>
                        <a:spcAft>
                          <a:spcPts val="0"/>
                        </a:spcAft>
                        <a:buNone/>
                      </a:pPr>
                      <a:r>
                        <a:rPr lang="en" sz="1200"/>
                        <a:t>Python    Programming</a:t>
                      </a:r>
                      <a:endParaRPr sz="12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Operators</a:t>
            </a:r>
            <a:endParaRPr b="1"/>
          </a:p>
        </p:txBody>
      </p:sp>
      <p:pic>
        <p:nvPicPr>
          <p:cNvPr id="155" name="Google Shape;155;p32"/>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156" name="Google Shape;156;p32"/>
          <p:cNvGraphicFramePr/>
          <p:nvPr/>
        </p:nvGraphicFramePr>
        <p:xfrm>
          <a:off x="1028700" y="1092000"/>
          <a:ext cx="3000000" cy="3000000"/>
        </p:xfrm>
        <a:graphic>
          <a:graphicData uri="http://schemas.openxmlformats.org/drawingml/2006/table">
            <a:tbl>
              <a:tblPr>
                <a:noFill/>
                <a:tableStyleId>{CB16CE43-BC52-4E11-B3DC-885D44C3DBD8}</a:tableStyleId>
              </a:tblPr>
              <a:tblGrid>
                <a:gridCol w="1249725"/>
                <a:gridCol w="3576275"/>
                <a:gridCol w="2413000"/>
              </a:tblGrid>
              <a:tr h="381000">
                <a:tc>
                  <a:txBody>
                    <a:bodyPr/>
                    <a:lstStyle/>
                    <a:p>
                      <a:pPr indent="0" lvl="0" marL="0" rtl="0" algn="ctr">
                        <a:spcBef>
                          <a:spcPts val="0"/>
                        </a:spcBef>
                        <a:spcAft>
                          <a:spcPts val="0"/>
                        </a:spcAft>
                        <a:buNone/>
                      </a:pPr>
                      <a:r>
                        <a:rPr b="1" lang="en" sz="1200"/>
                        <a:t>Operator</a:t>
                      </a:r>
                      <a:endParaRPr b="1" sz="1200"/>
                    </a:p>
                  </a:txBody>
                  <a:tcPr marT="91425" marB="91425" marR="91425" marL="91425"/>
                </a:tc>
                <a:tc>
                  <a:txBody>
                    <a:bodyPr/>
                    <a:lstStyle/>
                    <a:p>
                      <a:pPr indent="0" lvl="0" marL="0" rtl="0" algn="ctr">
                        <a:spcBef>
                          <a:spcPts val="0"/>
                        </a:spcBef>
                        <a:spcAft>
                          <a:spcPts val="0"/>
                        </a:spcAft>
                        <a:buNone/>
                      </a:pPr>
                      <a:r>
                        <a:rPr b="1" lang="en" sz="1200"/>
                        <a:t>Description</a:t>
                      </a:r>
                      <a:endParaRPr b="1" sz="1200"/>
                    </a:p>
                  </a:txBody>
                  <a:tcPr marT="91425" marB="91425" marR="91425" marL="91425"/>
                </a:tc>
                <a:tc>
                  <a:txBody>
                    <a:bodyPr/>
                    <a:lstStyle/>
                    <a:p>
                      <a:pPr indent="0" lvl="0" marL="0" rtl="0" algn="ctr">
                        <a:spcBef>
                          <a:spcPts val="0"/>
                        </a:spcBef>
                        <a:spcAft>
                          <a:spcPts val="0"/>
                        </a:spcAft>
                        <a:buNone/>
                      </a:pPr>
                      <a:r>
                        <a:rPr b="1" lang="en" sz="1200"/>
                        <a:t>Example</a:t>
                      </a:r>
                      <a:endParaRPr b="1" sz="1200"/>
                    </a:p>
                  </a:txBody>
                  <a:tcPr marT="91425" marB="91425" marR="91425" marL="91425"/>
                </a:tc>
              </a:tr>
              <a:tr h="381000">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l">
                        <a:spcBef>
                          <a:spcPts val="0"/>
                        </a:spcBef>
                        <a:spcAft>
                          <a:spcPts val="0"/>
                        </a:spcAft>
                        <a:buNone/>
                      </a:pPr>
                      <a:r>
                        <a:rPr lang="en" sz="1200"/>
                        <a:t>Appends the second string to the first</a:t>
                      </a:r>
                      <a:endParaRPr sz="1200"/>
                    </a:p>
                  </a:txBody>
                  <a:tcPr marT="91425" marB="91425" marR="91425" marL="91425"/>
                </a:tc>
                <a:tc>
                  <a:txBody>
                    <a:bodyPr/>
                    <a:lstStyle/>
                    <a:p>
                      <a:pPr indent="0" lvl="0" marL="0" rtl="0" algn="l">
                        <a:spcBef>
                          <a:spcPts val="0"/>
                        </a:spcBef>
                        <a:spcAft>
                          <a:spcPts val="0"/>
                        </a:spcAft>
                        <a:buNone/>
                      </a:pPr>
                      <a:r>
                        <a:rPr lang="en" sz="1200"/>
                        <a:t>&gt;&gt;&gt; a = “hello”</a:t>
                      </a:r>
                      <a:endParaRPr sz="1200"/>
                    </a:p>
                    <a:p>
                      <a:pPr indent="0" lvl="0" marL="0" rtl="0" algn="l">
                        <a:spcBef>
                          <a:spcPts val="0"/>
                        </a:spcBef>
                        <a:spcAft>
                          <a:spcPts val="0"/>
                        </a:spcAft>
                        <a:buNone/>
                      </a:pPr>
                      <a:r>
                        <a:rPr lang="en" sz="1200"/>
                        <a:t>&gt;&gt;&gt; b = “world”</a:t>
                      </a:r>
                      <a:endParaRPr sz="1200"/>
                    </a:p>
                    <a:p>
                      <a:pPr indent="0" lvl="0" marL="0" rtl="0" algn="l">
                        <a:spcBef>
                          <a:spcPts val="0"/>
                        </a:spcBef>
                        <a:spcAft>
                          <a:spcPts val="0"/>
                        </a:spcAft>
                        <a:buNone/>
                      </a:pPr>
                      <a:r>
                        <a:rPr lang="en" sz="1200"/>
                        <a:t>&gt;&gt;&gt; a + b</a:t>
                      </a:r>
                      <a:endParaRPr sz="1200"/>
                    </a:p>
                    <a:p>
                      <a:pPr indent="0" lvl="0" marL="0" rtl="0" algn="l">
                        <a:spcBef>
                          <a:spcPts val="0"/>
                        </a:spcBef>
                        <a:spcAft>
                          <a:spcPts val="0"/>
                        </a:spcAft>
                        <a:buNone/>
                      </a:pPr>
                      <a:r>
                        <a:rPr lang="en" sz="1200"/>
                        <a:t>helloworld</a:t>
                      </a:r>
                      <a:endParaRPr sz="1200"/>
                    </a:p>
                  </a:txBody>
                  <a:tcPr marT="91425" marB="91425" marR="91425" marL="91425"/>
                </a:tc>
              </a:tr>
              <a:tr h="381000">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l">
                        <a:spcBef>
                          <a:spcPts val="0"/>
                        </a:spcBef>
                        <a:spcAft>
                          <a:spcPts val="0"/>
                        </a:spcAft>
                        <a:buNone/>
                      </a:pPr>
                      <a:r>
                        <a:rPr lang="en" sz="1200"/>
                        <a:t>Concatenates multiple copies of the same string</a:t>
                      </a:r>
                      <a:endParaRPr sz="1200"/>
                    </a:p>
                  </a:txBody>
                  <a:tcPr marT="91425" marB="91425" marR="91425" marL="91425"/>
                </a:tc>
                <a:tc>
                  <a:txBody>
                    <a:bodyPr/>
                    <a:lstStyle/>
                    <a:p>
                      <a:pPr indent="0" lvl="0" marL="0" rtl="0" algn="l">
                        <a:spcBef>
                          <a:spcPts val="0"/>
                        </a:spcBef>
                        <a:spcAft>
                          <a:spcPts val="0"/>
                        </a:spcAft>
                        <a:buNone/>
                      </a:pPr>
                      <a:r>
                        <a:rPr lang="en" sz="1200"/>
                        <a:t>&gt;&gt;&gt; a = “python”</a:t>
                      </a:r>
                      <a:endParaRPr sz="1200"/>
                    </a:p>
                    <a:p>
                      <a:pPr indent="0" lvl="0" marL="0" rtl="0" algn="l">
                        <a:spcBef>
                          <a:spcPts val="0"/>
                        </a:spcBef>
                        <a:spcAft>
                          <a:spcPts val="0"/>
                        </a:spcAft>
                        <a:buNone/>
                      </a:pPr>
                      <a:r>
                        <a:rPr lang="en" sz="1200"/>
                        <a:t>&gt;&gt;&gt; a * 3</a:t>
                      </a:r>
                      <a:endParaRPr sz="1200"/>
                    </a:p>
                    <a:p>
                      <a:pPr indent="0" lvl="0" marL="0" rtl="0" algn="l">
                        <a:spcBef>
                          <a:spcPts val="0"/>
                        </a:spcBef>
                        <a:spcAft>
                          <a:spcPts val="0"/>
                        </a:spcAft>
                        <a:buNone/>
                      </a:pPr>
                      <a:r>
                        <a:rPr lang="en" sz="1200"/>
                        <a:t>pythonpythonpython</a:t>
                      </a:r>
                      <a:endParaRPr sz="1200"/>
                    </a:p>
                  </a:txBody>
                  <a:tcPr marT="91425" marB="91425" marR="91425" marL="91425"/>
                </a:tc>
              </a:tr>
              <a:tr h="381000">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l">
                        <a:spcBef>
                          <a:spcPts val="0"/>
                        </a:spcBef>
                        <a:spcAft>
                          <a:spcPts val="0"/>
                        </a:spcAft>
                        <a:buNone/>
                      </a:pPr>
                      <a:r>
                        <a:rPr lang="en" sz="1200"/>
                        <a:t>Returns the character at the given index</a:t>
                      </a:r>
                      <a:endParaRPr sz="1200"/>
                    </a:p>
                  </a:txBody>
                  <a:tcPr marT="91425" marB="91425" marR="91425" marL="91425"/>
                </a:tc>
                <a:tc>
                  <a:txBody>
                    <a:bodyPr/>
                    <a:lstStyle/>
                    <a:p>
                      <a:pPr indent="0" lvl="0" marL="0" rtl="0" algn="l">
                        <a:spcBef>
                          <a:spcPts val="0"/>
                        </a:spcBef>
                        <a:spcAft>
                          <a:spcPts val="0"/>
                        </a:spcAft>
                        <a:buNone/>
                      </a:pPr>
                      <a:r>
                        <a:rPr lang="en" sz="1200"/>
                        <a:t>&gt;&gt;&gt; a = “python”</a:t>
                      </a:r>
                      <a:endParaRPr sz="1200"/>
                    </a:p>
                    <a:p>
                      <a:pPr indent="0" lvl="0" marL="0" rtl="0" algn="l">
                        <a:spcBef>
                          <a:spcPts val="0"/>
                        </a:spcBef>
                        <a:spcAft>
                          <a:spcPts val="0"/>
                        </a:spcAft>
                        <a:buNone/>
                      </a:pPr>
                      <a:r>
                        <a:rPr lang="en" sz="1200"/>
                        <a:t>&gt;&gt;&gt; a[2]</a:t>
                      </a:r>
                      <a:endParaRPr sz="1200"/>
                    </a:p>
                    <a:p>
                      <a:pPr indent="0" lvl="0" marL="0" rtl="0" algn="l">
                        <a:spcBef>
                          <a:spcPts val="0"/>
                        </a:spcBef>
                        <a:spcAft>
                          <a:spcPts val="0"/>
                        </a:spcAft>
                        <a:buNone/>
                      </a:pPr>
                      <a:r>
                        <a:rPr lang="en" sz="1200"/>
                        <a:t>t</a:t>
                      </a:r>
                      <a:endParaRPr sz="1200"/>
                    </a:p>
                  </a:txBody>
                  <a:tcPr marT="91425" marB="91425" marR="91425" marL="91425"/>
                </a:tc>
              </a:tr>
              <a:tr h="381000">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l">
                        <a:spcBef>
                          <a:spcPts val="0"/>
                        </a:spcBef>
                        <a:spcAft>
                          <a:spcPts val="0"/>
                        </a:spcAft>
                        <a:buNone/>
                      </a:pPr>
                      <a:r>
                        <a:rPr lang="en" sz="1200"/>
                        <a:t>Fetches the characters in the range specified by  two index operands separated by the : symbol</a:t>
                      </a:r>
                      <a:endParaRPr sz="1200"/>
                    </a:p>
                  </a:txBody>
                  <a:tcPr marT="91425" marB="91425" marR="91425" marL="91425"/>
                </a:tc>
                <a:tc>
                  <a:txBody>
                    <a:bodyPr/>
                    <a:lstStyle/>
                    <a:p>
                      <a:pPr indent="0" lvl="0" marL="0" rtl="0" algn="l">
                        <a:spcBef>
                          <a:spcPts val="0"/>
                        </a:spcBef>
                        <a:spcAft>
                          <a:spcPts val="0"/>
                        </a:spcAft>
                        <a:buNone/>
                      </a:pPr>
                      <a:r>
                        <a:rPr lang="en" sz="1200"/>
                        <a:t>&gt;&gt;&gt; a = “python”</a:t>
                      </a:r>
                      <a:endParaRPr sz="1200"/>
                    </a:p>
                    <a:p>
                      <a:pPr indent="0" lvl="0" marL="0" rtl="0" algn="l">
                        <a:spcBef>
                          <a:spcPts val="0"/>
                        </a:spcBef>
                        <a:spcAft>
                          <a:spcPts val="0"/>
                        </a:spcAft>
                        <a:buNone/>
                      </a:pPr>
                      <a:r>
                        <a:rPr lang="en" sz="1200"/>
                        <a:t>&gt;&gt;&gt; a[0:2]</a:t>
                      </a:r>
                      <a:endParaRPr sz="1200"/>
                    </a:p>
                    <a:p>
                      <a:pPr indent="0" lvl="0" marL="0" rtl="0" algn="l">
                        <a:spcBef>
                          <a:spcPts val="0"/>
                        </a:spcBef>
                        <a:spcAft>
                          <a:spcPts val="0"/>
                        </a:spcAft>
                        <a:buNone/>
                      </a:pPr>
                      <a:r>
                        <a:rPr lang="en" sz="1200"/>
                        <a:t>py</a:t>
                      </a:r>
                      <a:endParaRPr sz="12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Operators</a:t>
            </a:r>
            <a:endParaRPr b="1"/>
          </a:p>
        </p:txBody>
      </p:sp>
      <p:pic>
        <p:nvPicPr>
          <p:cNvPr id="162" name="Google Shape;162;p33"/>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163" name="Google Shape;163;p33"/>
          <p:cNvGraphicFramePr/>
          <p:nvPr/>
        </p:nvGraphicFramePr>
        <p:xfrm>
          <a:off x="1028700" y="1092000"/>
          <a:ext cx="3000000" cy="3000000"/>
        </p:xfrm>
        <a:graphic>
          <a:graphicData uri="http://schemas.openxmlformats.org/drawingml/2006/table">
            <a:tbl>
              <a:tblPr>
                <a:noFill/>
                <a:tableStyleId>{CB16CE43-BC52-4E11-B3DC-885D44C3DBD8}</a:tableStyleId>
              </a:tblPr>
              <a:tblGrid>
                <a:gridCol w="1249725"/>
                <a:gridCol w="3576275"/>
                <a:gridCol w="2413000"/>
              </a:tblGrid>
              <a:tr h="381000">
                <a:tc>
                  <a:txBody>
                    <a:bodyPr/>
                    <a:lstStyle/>
                    <a:p>
                      <a:pPr indent="0" lvl="0" marL="0" rtl="0" algn="ctr">
                        <a:spcBef>
                          <a:spcPts val="0"/>
                        </a:spcBef>
                        <a:spcAft>
                          <a:spcPts val="0"/>
                        </a:spcAft>
                        <a:buNone/>
                      </a:pPr>
                      <a:r>
                        <a:rPr b="1" lang="en" sz="1200"/>
                        <a:t>Operator</a:t>
                      </a:r>
                      <a:endParaRPr b="1" sz="1200"/>
                    </a:p>
                  </a:txBody>
                  <a:tcPr marT="91425" marB="91425" marR="91425" marL="91425"/>
                </a:tc>
                <a:tc>
                  <a:txBody>
                    <a:bodyPr/>
                    <a:lstStyle/>
                    <a:p>
                      <a:pPr indent="0" lvl="0" marL="0" rtl="0" algn="ctr">
                        <a:spcBef>
                          <a:spcPts val="0"/>
                        </a:spcBef>
                        <a:spcAft>
                          <a:spcPts val="0"/>
                        </a:spcAft>
                        <a:buNone/>
                      </a:pPr>
                      <a:r>
                        <a:rPr b="1" lang="en" sz="1200"/>
                        <a:t>Description</a:t>
                      </a:r>
                      <a:endParaRPr b="1" sz="1200"/>
                    </a:p>
                  </a:txBody>
                  <a:tcPr marT="91425" marB="91425" marR="91425" marL="91425"/>
                </a:tc>
                <a:tc>
                  <a:txBody>
                    <a:bodyPr/>
                    <a:lstStyle/>
                    <a:p>
                      <a:pPr indent="0" lvl="0" marL="0" rtl="0" algn="ctr">
                        <a:spcBef>
                          <a:spcPts val="0"/>
                        </a:spcBef>
                        <a:spcAft>
                          <a:spcPts val="0"/>
                        </a:spcAft>
                        <a:buNone/>
                      </a:pPr>
                      <a:r>
                        <a:rPr b="1" lang="en" sz="1200"/>
                        <a:t>Example</a:t>
                      </a:r>
                      <a:endParaRPr b="1" sz="1200"/>
                    </a:p>
                  </a:txBody>
                  <a:tcPr marT="91425" marB="91425" marR="91425" marL="91425"/>
                </a:tc>
              </a:tr>
              <a:tr h="381000">
                <a:tc>
                  <a:txBody>
                    <a:bodyPr/>
                    <a:lstStyle/>
                    <a:p>
                      <a:pPr indent="0" lvl="0" marL="0" rtl="0" algn="ctr">
                        <a:spcBef>
                          <a:spcPts val="0"/>
                        </a:spcBef>
                        <a:spcAft>
                          <a:spcPts val="0"/>
                        </a:spcAft>
                        <a:buNone/>
                      </a:pPr>
                      <a:r>
                        <a:rPr lang="en" sz="1200"/>
                        <a:t>in</a:t>
                      </a:r>
                      <a:endParaRPr sz="1200"/>
                    </a:p>
                  </a:txBody>
                  <a:tcPr marT="91425" marB="91425" marR="91425" marL="91425"/>
                </a:tc>
                <a:tc>
                  <a:txBody>
                    <a:bodyPr/>
                    <a:lstStyle/>
                    <a:p>
                      <a:pPr indent="0" lvl="0" marL="0" rtl="0" algn="l">
                        <a:spcBef>
                          <a:spcPts val="0"/>
                        </a:spcBef>
                        <a:spcAft>
                          <a:spcPts val="0"/>
                        </a:spcAft>
                        <a:buNone/>
                      </a:pPr>
                      <a:r>
                        <a:rPr lang="en" sz="1200"/>
                        <a:t>Returns true if a character exists in the given string</a:t>
                      </a:r>
                      <a:endParaRPr sz="1200"/>
                    </a:p>
                  </a:txBody>
                  <a:tcPr marT="91425" marB="91425" marR="91425" marL="91425"/>
                </a:tc>
                <a:tc>
                  <a:txBody>
                    <a:bodyPr/>
                    <a:lstStyle/>
                    <a:p>
                      <a:pPr indent="0" lvl="0" marL="0" rtl="0" algn="l">
                        <a:spcBef>
                          <a:spcPts val="0"/>
                        </a:spcBef>
                        <a:spcAft>
                          <a:spcPts val="0"/>
                        </a:spcAft>
                        <a:buNone/>
                      </a:pPr>
                      <a:r>
                        <a:rPr lang="en" sz="1200"/>
                        <a:t>&gt;&gt;&gt; a = “python”</a:t>
                      </a:r>
                      <a:endParaRPr sz="1200"/>
                    </a:p>
                    <a:p>
                      <a:pPr indent="0" lvl="0" marL="0" rtl="0" algn="l">
                        <a:spcBef>
                          <a:spcPts val="0"/>
                        </a:spcBef>
                        <a:spcAft>
                          <a:spcPts val="0"/>
                        </a:spcAft>
                        <a:buNone/>
                      </a:pPr>
                      <a:r>
                        <a:rPr lang="en" sz="1200"/>
                        <a:t>&gt;&gt;&gt; ‘x’ in a</a:t>
                      </a:r>
                      <a:endParaRPr sz="1200"/>
                    </a:p>
                    <a:p>
                      <a:pPr indent="0" lvl="0" marL="0" rtl="0" algn="l">
                        <a:spcBef>
                          <a:spcPts val="0"/>
                        </a:spcBef>
                        <a:spcAft>
                          <a:spcPts val="0"/>
                        </a:spcAft>
                        <a:buNone/>
                      </a:pPr>
                      <a:r>
                        <a:rPr lang="en" sz="1200"/>
                        <a:t>False</a:t>
                      </a:r>
                      <a:endParaRPr sz="1200"/>
                    </a:p>
                    <a:p>
                      <a:pPr indent="0" lvl="0" marL="0" rtl="0" algn="l">
                        <a:spcBef>
                          <a:spcPts val="0"/>
                        </a:spcBef>
                        <a:spcAft>
                          <a:spcPts val="0"/>
                        </a:spcAft>
                        <a:buNone/>
                      </a:pPr>
                      <a:r>
                        <a:rPr lang="en" sz="1200"/>
                        <a:t>&gt;&gt;&gt; ‘y’ in a</a:t>
                      </a:r>
                      <a:endParaRPr sz="1200"/>
                    </a:p>
                    <a:p>
                      <a:pPr indent="0" lvl="0" marL="0" rtl="0" algn="l">
                        <a:spcBef>
                          <a:spcPts val="0"/>
                        </a:spcBef>
                        <a:spcAft>
                          <a:spcPts val="0"/>
                        </a:spcAft>
                        <a:buNone/>
                      </a:pPr>
                      <a:r>
                        <a:rPr lang="en" sz="1200"/>
                        <a:t>True</a:t>
                      </a:r>
                      <a:endParaRPr sz="1200"/>
                    </a:p>
                    <a:p>
                      <a:pPr indent="0" lvl="0" marL="0" rtl="0" algn="l">
                        <a:spcBef>
                          <a:spcPts val="0"/>
                        </a:spcBef>
                        <a:spcAft>
                          <a:spcPts val="0"/>
                        </a:spcAft>
                        <a:buNone/>
                      </a:pPr>
                      <a:r>
                        <a:rPr lang="en" sz="1200"/>
                        <a:t>&gt;&gt;&gt; ‘p’ in a</a:t>
                      </a:r>
                      <a:endParaRPr sz="1200"/>
                    </a:p>
                    <a:p>
                      <a:pPr indent="0" lvl="0" marL="0" rtl="0" algn="l">
                        <a:spcBef>
                          <a:spcPts val="0"/>
                        </a:spcBef>
                        <a:spcAft>
                          <a:spcPts val="0"/>
                        </a:spcAft>
                        <a:buNone/>
                      </a:pPr>
                      <a:r>
                        <a:rPr lang="en" sz="1200"/>
                        <a:t>True</a:t>
                      </a:r>
                      <a:endParaRPr sz="1200"/>
                    </a:p>
                  </a:txBody>
                  <a:tcPr marT="91425" marB="91425" marR="91425" marL="91425"/>
                </a:tc>
              </a:tr>
              <a:tr h="381000">
                <a:tc>
                  <a:txBody>
                    <a:bodyPr/>
                    <a:lstStyle/>
                    <a:p>
                      <a:pPr indent="0" lvl="0" marL="0" rtl="0" algn="ctr">
                        <a:spcBef>
                          <a:spcPts val="0"/>
                        </a:spcBef>
                        <a:spcAft>
                          <a:spcPts val="0"/>
                        </a:spcAft>
                        <a:buNone/>
                      </a:pPr>
                      <a:r>
                        <a:rPr lang="en" sz="1200"/>
                        <a:t>not in</a:t>
                      </a:r>
                      <a:endParaRPr sz="1200"/>
                    </a:p>
                  </a:txBody>
                  <a:tcPr marT="91425" marB="91425" marR="91425" marL="91425"/>
                </a:tc>
                <a:tc>
                  <a:txBody>
                    <a:bodyPr/>
                    <a:lstStyle/>
                    <a:p>
                      <a:pPr indent="0" lvl="0" marL="0" rtl="0" algn="l">
                        <a:spcBef>
                          <a:spcPts val="0"/>
                        </a:spcBef>
                        <a:spcAft>
                          <a:spcPts val="0"/>
                        </a:spcAft>
                        <a:buNone/>
                      </a:pPr>
                      <a:r>
                        <a:rPr lang="en" sz="1200"/>
                        <a:t>Returns true if a character does not exist in the given string</a:t>
                      </a:r>
                      <a:endParaRPr sz="1200"/>
                    </a:p>
                  </a:txBody>
                  <a:tcPr marT="91425" marB="91425" marR="91425" marL="91425"/>
                </a:tc>
                <a:tc>
                  <a:txBody>
                    <a:bodyPr/>
                    <a:lstStyle/>
                    <a:p>
                      <a:pPr indent="0" lvl="0" marL="0" rtl="0" algn="l">
                        <a:spcBef>
                          <a:spcPts val="0"/>
                        </a:spcBef>
                        <a:spcAft>
                          <a:spcPts val="0"/>
                        </a:spcAft>
                        <a:buNone/>
                      </a:pPr>
                      <a:r>
                        <a:rPr lang="en" sz="1200"/>
                        <a:t>&gt;&gt;&gt; a = “python”</a:t>
                      </a:r>
                      <a:endParaRPr sz="1200"/>
                    </a:p>
                    <a:p>
                      <a:pPr indent="0" lvl="0" marL="0" rtl="0" algn="l">
                        <a:spcBef>
                          <a:spcPts val="0"/>
                        </a:spcBef>
                        <a:spcAft>
                          <a:spcPts val="0"/>
                        </a:spcAft>
                        <a:buNone/>
                      </a:pPr>
                      <a:r>
                        <a:rPr lang="en" sz="1200"/>
                        <a:t>&gt;&gt;&gt; ‘x’ not in a</a:t>
                      </a:r>
                      <a:endParaRPr sz="1200"/>
                    </a:p>
                    <a:p>
                      <a:pPr indent="0" lvl="0" marL="0" rtl="0" algn="l">
                        <a:spcBef>
                          <a:spcPts val="0"/>
                        </a:spcBef>
                        <a:spcAft>
                          <a:spcPts val="0"/>
                        </a:spcAft>
                        <a:buNone/>
                      </a:pPr>
                      <a:r>
                        <a:rPr lang="en" sz="1200"/>
                        <a:t>True</a:t>
                      </a:r>
                      <a:endParaRPr sz="1200"/>
                    </a:p>
                    <a:p>
                      <a:pPr indent="0" lvl="0" marL="0" rtl="0" algn="l">
                        <a:spcBef>
                          <a:spcPts val="0"/>
                        </a:spcBef>
                        <a:spcAft>
                          <a:spcPts val="0"/>
                        </a:spcAft>
                        <a:buNone/>
                      </a:pPr>
                      <a:r>
                        <a:rPr lang="en" sz="1200"/>
                        <a:t>&gt;&gt;&gt; ‘y’ not in a</a:t>
                      </a:r>
                      <a:endParaRPr sz="1200"/>
                    </a:p>
                    <a:p>
                      <a:pPr indent="0" lvl="0" marL="0" rtl="0" algn="l">
                        <a:spcBef>
                          <a:spcPts val="0"/>
                        </a:spcBef>
                        <a:spcAft>
                          <a:spcPts val="0"/>
                        </a:spcAft>
                        <a:buNone/>
                      </a:pPr>
                      <a:r>
                        <a:rPr lang="en" sz="1200"/>
                        <a:t>False</a:t>
                      </a:r>
                      <a:endParaRPr sz="12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